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50"/>
  </p:notesMasterIdLst>
  <p:sldIdLst>
    <p:sldId id="389" r:id="rId2"/>
    <p:sldId id="257" r:id="rId3"/>
    <p:sldId id="390" r:id="rId4"/>
    <p:sldId id="259" r:id="rId5"/>
    <p:sldId id="391" r:id="rId6"/>
    <p:sldId id="260" r:id="rId7"/>
    <p:sldId id="261" r:id="rId8"/>
    <p:sldId id="262" r:id="rId9"/>
    <p:sldId id="263" r:id="rId10"/>
    <p:sldId id="393" r:id="rId11"/>
    <p:sldId id="394" r:id="rId12"/>
    <p:sldId id="265" r:id="rId13"/>
    <p:sldId id="266" r:id="rId14"/>
    <p:sldId id="267" r:id="rId15"/>
    <p:sldId id="268" r:id="rId16"/>
    <p:sldId id="535" r:id="rId17"/>
    <p:sldId id="269" r:id="rId18"/>
    <p:sldId id="395" r:id="rId19"/>
    <p:sldId id="384" r:id="rId20"/>
    <p:sldId id="385" r:id="rId21"/>
    <p:sldId id="387" r:id="rId22"/>
    <p:sldId id="392" r:id="rId23"/>
    <p:sldId id="512" r:id="rId24"/>
    <p:sldId id="509" r:id="rId25"/>
    <p:sldId id="501" r:id="rId26"/>
    <p:sldId id="502" r:id="rId27"/>
    <p:sldId id="503" r:id="rId28"/>
    <p:sldId id="504" r:id="rId29"/>
    <p:sldId id="529" r:id="rId30"/>
    <p:sldId id="533" r:id="rId31"/>
    <p:sldId id="507" r:id="rId32"/>
    <p:sldId id="528" r:id="rId33"/>
    <p:sldId id="463" r:id="rId34"/>
    <p:sldId id="520" r:id="rId35"/>
    <p:sldId id="511" r:id="rId36"/>
    <p:sldId id="465" r:id="rId37"/>
    <p:sldId id="466" r:id="rId38"/>
    <p:sldId id="467" r:id="rId39"/>
    <p:sldId id="521" r:id="rId40"/>
    <p:sldId id="468" r:id="rId41"/>
    <p:sldId id="469" r:id="rId42"/>
    <p:sldId id="530" r:id="rId43"/>
    <p:sldId id="470" r:id="rId44"/>
    <p:sldId id="471" r:id="rId45"/>
    <p:sldId id="472" r:id="rId46"/>
    <p:sldId id="473" r:id="rId47"/>
    <p:sldId id="407" r:id="rId48"/>
    <p:sldId id="296" r:id="rId49"/>
    <p:sldId id="409" r:id="rId50"/>
    <p:sldId id="297" r:id="rId51"/>
    <p:sldId id="298" r:id="rId52"/>
    <p:sldId id="299" r:id="rId53"/>
    <p:sldId id="410" r:id="rId54"/>
    <p:sldId id="300" r:id="rId55"/>
    <p:sldId id="411" r:id="rId56"/>
    <p:sldId id="301" r:id="rId57"/>
    <p:sldId id="412" r:id="rId58"/>
    <p:sldId id="513" r:id="rId59"/>
    <p:sldId id="302" r:id="rId60"/>
    <p:sldId id="303" r:id="rId61"/>
    <p:sldId id="477" r:id="rId62"/>
    <p:sldId id="478" r:id="rId63"/>
    <p:sldId id="479" r:id="rId64"/>
    <p:sldId id="480" r:id="rId65"/>
    <p:sldId id="481" r:id="rId66"/>
    <p:sldId id="482" r:id="rId67"/>
    <p:sldId id="483" r:id="rId68"/>
    <p:sldId id="484" r:id="rId69"/>
    <p:sldId id="485" r:id="rId70"/>
    <p:sldId id="486" r:id="rId71"/>
    <p:sldId id="413" r:id="rId72"/>
    <p:sldId id="408" r:id="rId73"/>
    <p:sldId id="314" r:id="rId74"/>
    <p:sldId id="415" r:id="rId75"/>
    <p:sldId id="416" r:id="rId76"/>
    <p:sldId id="417" r:id="rId77"/>
    <p:sldId id="318" r:id="rId78"/>
    <p:sldId id="319" r:id="rId79"/>
    <p:sldId id="320" r:id="rId80"/>
    <p:sldId id="321" r:id="rId81"/>
    <p:sldId id="418" r:id="rId82"/>
    <p:sldId id="419" r:id="rId83"/>
    <p:sldId id="420" r:id="rId84"/>
    <p:sldId id="324" r:id="rId85"/>
    <p:sldId id="421" r:id="rId86"/>
    <p:sldId id="422" r:id="rId87"/>
    <p:sldId id="325" r:id="rId88"/>
    <p:sldId id="335" r:id="rId89"/>
    <p:sldId id="331" r:id="rId90"/>
    <p:sldId id="332" r:id="rId91"/>
    <p:sldId id="333" r:id="rId92"/>
    <p:sldId id="334" r:id="rId93"/>
    <p:sldId id="487" r:id="rId94"/>
    <p:sldId id="460" r:id="rId95"/>
    <p:sldId id="336" r:id="rId96"/>
    <p:sldId id="423" r:id="rId97"/>
    <p:sldId id="337" r:id="rId98"/>
    <p:sldId id="342" r:id="rId99"/>
    <p:sldId id="457" r:id="rId100"/>
    <p:sldId id="424" r:id="rId101"/>
    <p:sldId id="458" r:id="rId102"/>
    <p:sldId id="459" r:id="rId103"/>
    <p:sldId id="338" r:id="rId104"/>
    <p:sldId id="339" r:id="rId105"/>
    <p:sldId id="340" r:id="rId106"/>
    <p:sldId id="341" r:id="rId107"/>
    <p:sldId id="425" r:id="rId108"/>
    <p:sldId id="344" r:id="rId109"/>
    <p:sldId id="345" r:id="rId110"/>
    <p:sldId id="346" r:id="rId111"/>
    <p:sldId id="347" r:id="rId112"/>
    <p:sldId id="348" r:id="rId113"/>
    <p:sldId id="349" r:id="rId114"/>
    <p:sldId id="350" r:id="rId115"/>
    <p:sldId id="515" r:id="rId116"/>
    <p:sldId id="516" r:id="rId117"/>
    <p:sldId id="426" r:id="rId118"/>
    <p:sldId id="428" r:id="rId119"/>
    <p:sldId id="427" r:id="rId120"/>
    <p:sldId id="456" r:id="rId121"/>
    <p:sldId id="429" r:id="rId122"/>
    <p:sldId id="430" r:id="rId123"/>
    <p:sldId id="491" r:id="rId124"/>
    <p:sldId id="492" r:id="rId125"/>
    <p:sldId id="493" r:id="rId126"/>
    <p:sldId id="494" r:id="rId127"/>
    <p:sldId id="495" r:id="rId128"/>
    <p:sldId id="496" r:id="rId129"/>
    <p:sldId id="489" r:id="rId130"/>
    <p:sldId id="490" r:id="rId131"/>
    <p:sldId id="497" r:id="rId132"/>
    <p:sldId id="436" r:id="rId133"/>
    <p:sldId id="437" r:id="rId134"/>
    <p:sldId id="450" r:id="rId135"/>
    <p:sldId id="439" r:id="rId136"/>
    <p:sldId id="451" r:id="rId137"/>
    <p:sldId id="438" r:id="rId138"/>
    <p:sldId id="443" r:id="rId139"/>
    <p:sldId id="442" r:id="rId140"/>
    <p:sldId id="452" r:id="rId141"/>
    <p:sldId id="441" r:id="rId142"/>
    <p:sldId id="444" r:id="rId143"/>
    <p:sldId id="445" r:id="rId144"/>
    <p:sldId id="461" r:id="rId145"/>
    <p:sldId id="455" r:id="rId146"/>
    <p:sldId id="447" r:id="rId147"/>
    <p:sldId id="527" r:id="rId148"/>
    <p:sldId id="526" r:id="rId149"/>
  </p:sldIdLst>
  <p:sldSz cx="9144000" cy="6858000" type="screen4x3"/>
  <p:notesSz cx="6645275" cy="9777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7200" kern="1200">
        <a:solidFill>
          <a:srgbClr val="000099"/>
        </a:solidFill>
        <a:latin typeface="Verdan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7200" kern="1200">
        <a:solidFill>
          <a:srgbClr val="000099"/>
        </a:solidFill>
        <a:latin typeface="Verdan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7200" kern="1200">
        <a:solidFill>
          <a:srgbClr val="000099"/>
        </a:solidFill>
        <a:latin typeface="Verdan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7200" kern="1200">
        <a:solidFill>
          <a:srgbClr val="000099"/>
        </a:solidFill>
        <a:latin typeface="Verdan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7200" kern="1200">
        <a:solidFill>
          <a:srgbClr val="000099"/>
        </a:solidFill>
        <a:latin typeface="Verdan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7200" kern="1200">
        <a:solidFill>
          <a:srgbClr val="000099"/>
        </a:solidFill>
        <a:latin typeface="Verdan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7200" kern="1200">
        <a:solidFill>
          <a:srgbClr val="000099"/>
        </a:solidFill>
        <a:latin typeface="Verdan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7200" kern="1200">
        <a:solidFill>
          <a:srgbClr val="000099"/>
        </a:solidFill>
        <a:latin typeface="Verdan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7200" kern="1200">
        <a:solidFill>
          <a:srgbClr val="000099"/>
        </a:solidFill>
        <a:latin typeface="Verdana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000099"/>
    <a:srgbClr val="0000FF"/>
    <a:srgbClr val="0066CC"/>
    <a:srgbClr val="009900"/>
    <a:srgbClr val="FF6600"/>
    <a:srgbClr val="FF0000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78" autoAdjust="0"/>
    <p:restoredTop sz="86458" autoAdjust="0"/>
  </p:normalViewPr>
  <p:slideViewPr>
    <p:cSldViewPr snapToGrid="0">
      <p:cViewPr varScale="1">
        <p:scale>
          <a:sx n="73" d="100"/>
          <a:sy n="73" d="100"/>
        </p:scale>
        <p:origin x="1080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01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  <p:sld r:id="rId70" collapse="1"/>
      <p:sld r:id="rId71" collapse="1"/>
      <p:sld r:id="rId72" collapse="1"/>
      <p:sld r:id="rId73" collapse="1"/>
      <p:sld r:id="rId74" collapse="1"/>
      <p:sld r:id="rId75" collapse="1"/>
      <p:sld r:id="rId76" collapse="1"/>
      <p:sld r:id="rId77" collapse="1"/>
      <p:sld r:id="rId78" collapse="1"/>
      <p:sld r:id="rId79" collapse="1"/>
      <p:sld r:id="rId80" collapse="1"/>
      <p:sld r:id="rId81" collapse="1"/>
      <p:sld r:id="rId82" collapse="1"/>
      <p:sld r:id="rId83" collapse="1"/>
      <p:sld r:id="rId84" collapse="1"/>
      <p:sld r:id="rId85" collapse="1"/>
      <p:sld r:id="rId86" collapse="1"/>
      <p:sld r:id="rId87" collapse="1"/>
      <p:sld r:id="rId88" collapse="1"/>
      <p:sld r:id="rId89" collapse="1"/>
      <p:sld r:id="rId90" collapse="1"/>
      <p:sld r:id="rId91" collapse="1"/>
      <p:sld r:id="rId92" collapse="1"/>
      <p:sld r:id="rId93" collapse="1"/>
      <p:sld r:id="rId94" collapse="1"/>
      <p:sld r:id="rId95" collapse="1"/>
      <p:sld r:id="rId96" collapse="1"/>
      <p:sld r:id="rId97" collapse="1"/>
      <p:sld r:id="rId98" collapse="1"/>
      <p:sld r:id="rId99" collapse="1"/>
      <p:sld r:id="rId10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_rels/viewProps.xml.rels><?xml version="1.0" encoding="UTF-8" standalone="yes"?>
<Relationships xmlns="http://schemas.openxmlformats.org/package/2006/relationships"><Relationship Id="rId26" Type="http://schemas.openxmlformats.org/officeDocument/2006/relationships/slide" Target="slides/slide33.xml"/><Relationship Id="rId21" Type="http://schemas.openxmlformats.org/officeDocument/2006/relationships/slide" Target="slides/slide27.xml"/><Relationship Id="rId42" Type="http://schemas.openxmlformats.org/officeDocument/2006/relationships/slide" Target="slides/slide59.xml"/><Relationship Id="rId47" Type="http://schemas.openxmlformats.org/officeDocument/2006/relationships/slide" Target="slides/slide74.xml"/><Relationship Id="rId63" Type="http://schemas.openxmlformats.org/officeDocument/2006/relationships/slide" Target="slides/slide98.xml"/><Relationship Id="rId68" Type="http://schemas.openxmlformats.org/officeDocument/2006/relationships/slide" Target="slides/slide108.xml"/><Relationship Id="rId84" Type="http://schemas.openxmlformats.org/officeDocument/2006/relationships/slide" Target="slides/slide124.xml"/><Relationship Id="rId89" Type="http://schemas.openxmlformats.org/officeDocument/2006/relationships/slide" Target="slides/slide130.xml"/><Relationship Id="rId16" Type="http://schemas.openxmlformats.org/officeDocument/2006/relationships/slide" Target="slides/slide19.xml"/><Relationship Id="rId11" Type="http://schemas.openxmlformats.org/officeDocument/2006/relationships/slide" Target="slides/slide12.xml"/><Relationship Id="rId32" Type="http://schemas.openxmlformats.org/officeDocument/2006/relationships/slide" Target="slides/slide44.xml"/><Relationship Id="rId37" Type="http://schemas.openxmlformats.org/officeDocument/2006/relationships/slide" Target="slides/slide49.xml"/><Relationship Id="rId53" Type="http://schemas.openxmlformats.org/officeDocument/2006/relationships/slide" Target="slides/slide82.xml"/><Relationship Id="rId58" Type="http://schemas.openxmlformats.org/officeDocument/2006/relationships/slide" Target="slides/slide88.xml"/><Relationship Id="rId74" Type="http://schemas.openxmlformats.org/officeDocument/2006/relationships/slide" Target="slides/slide114.xml"/><Relationship Id="rId79" Type="http://schemas.openxmlformats.org/officeDocument/2006/relationships/slide" Target="slides/slide119.xml"/><Relationship Id="rId5" Type="http://schemas.openxmlformats.org/officeDocument/2006/relationships/slide" Target="slides/slide5.xml"/><Relationship Id="rId90" Type="http://schemas.openxmlformats.org/officeDocument/2006/relationships/slide" Target="slides/slide131.xml"/><Relationship Id="rId95" Type="http://schemas.openxmlformats.org/officeDocument/2006/relationships/slide" Target="slides/slide140.xml"/><Relationship Id="rId22" Type="http://schemas.openxmlformats.org/officeDocument/2006/relationships/slide" Target="slides/slide28.xml"/><Relationship Id="rId27" Type="http://schemas.openxmlformats.org/officeDocument/2006/relationships/slide" Target="slides/slide35.xml"/><Relationship Id="rId43" Type="http://schemas.openxmlformats.org/officeDocument/2006/relationships/slide" Target="slides/slide60.xml"/><Relationship Id="rId48" Type="http://schemas.openxmlformats.org/officeDocument/2006/relationships/slide" Target="slides/slide75.xml"/><Relationship Id="rId64" Type="http://schemas.openxmlformats.org/officeDocument/2006/relationships/slide" Target="slides/slide99.xml"/><Relationship Id="rId69" Type="http://schemas.openxmlformats.org/officeDocument/2006/relationships/slide" Target="slides/slide109.xml"/><Relationship Id="rId80" Type="http://schemas.openxmlformats.org/officeDocument/2006/relationships/slide" Target="slides/slide120.xml"/><Relationship Id="rId85" Type="http://schemas.openxmlformats.org/officeDocument/2006/relationships/slide" Target="slides/slide126.xml"/><Relationship Id="rId3" Type="http://schemas.openxmlformats.org/officeDocument/2006/relationships/slide" Target="slides/slide3.xml"/><Relationship Id="rId12" Type="http://schemas.openxmlformats.org/officeDocument/2006/relationships/slide" Target="slides/slide13.xml"/><Relationship Id="rId17" Type="http://schemas.openxmlformats.org/officeDocument/2006/relationships/slide" Target="slides/slide20.xml"/><Relationship Id="rId25" Type="http://schemas.openxmlformats.org/officeDocument/2006/relationships/slide" Target="slides/slide31.xml"/><Relationship Id="rId33" Type="http://schemas.openxmlformats.org/officeDocument/2006/relationships/slide" Target="slides/slide45.xml"/><Relationship Id="rId38" Type="http://schemas.openxmlformats.org/officeDocument/2006/relationships/slide" Target="slides/slide50.xml"/><Relationship Id="rId46" Type="http://schemas.openxmlformats.org/officeDocument/2006/relationships/slide" Target="slides/slide73.xml"/><Relationship Id="rId59" Type="http://schemas.openxmlformats.org/officeDocument/2006/relationships/slide" Target="slides/slide94.xml"/><Relationship Id="rId67" Type="http://schemas.openxmlformats.org/officeDocument/2006/relationships/slide" Target="slides/slide107.xml"/><Relationship Id="rId20" Type="http://schemas.openxmlformats.org/officeDocument/2006/relationships/slide" Target="slides/slide26.xml"/><Relationship Id="rId41" Type="http://schemas.openxmlformats.org/officeDocument/2006/relationships/slide" Target="slides/slide57.xml"/><Relationship Id="rId54" Type="http://schemas.openxmlformats.org/officeDocument/2006/relationships/slide" Target="slides/slide83.xml"/><Relationship Id="rId62" Type="http://schemas.openxmlformats.org/officeDocument/2006/relationships/slide" Target="slides/slide97.xml"/><Relationship Id="rId70" Type="http://schemas.openxmlformats.org/officeDocument/2006/relationships/slide" Target="slides/slide110.xml"/><Relationship Id="rId75" Type="http://schemas.openxmlformats.org/officeDocument/2006/relationships/slide" Target="slides/slide115.xml"/><Relationship Id="rId83" Type="http://schemas.openxmlformats.org/officeDocument/2006/relationships/slide" Target="slides/slide123.xml"/><Relationship Id="rId88" Type="http://schemas.openxmlformats.org/officeDocument/2006/relationships/slide" Target="slides/slide129.xml"/><Relationship Id="rId91" Type="http://schemas.openxmlformats.org/officeDocument/2006/relationships/slide" Target="slides/slide134.xml"/><Relationship Id="rId96" Type="http://schemas.openxmlformats.org/officeDocument/2006/relationships/slide" Target="slides/slide141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5" Type="http://schemas.openxmlformats.org/officeDocument/2006/relationships/slide" Target="slides/slide18.xml"/><Relationship Id="rId23" Type="http://schemas.openxmlformats.org/officeDocument/2006/relationships/slide" Target="slides/slide29.xml"/><Relationship Id="rId28" Type="http://schemas.openxmlformats.org/officeDocument/2006/relationships/slide" Target="slides/slide38.xml"/><Relationship Id="rId36" Type="http://schemas.openxmlformats.org/officeDocument/2006/relationships/slide" Target="slides/slide48.xml"/><Relationship Id="rId49" Type="http://schemas.openxmlformats.org/officeDocument/2006/relationships/slide" Target="slides/slide76.xml"/><Relationship Id="rId57" Type="http://schemas.openxmlformats.org/officeDocument/2006/relationships/slide" Target="slides/slide86.xml"/><Relationship Id="rId10" Type="http://schemas.openxmlformats.org/officeDocument/2006/relationships/slide" Target="slides/slide10.xml"/><Relationship Id="rId31" Type="http://schemas.openxmlformats.org/officeDocument/2006/relationships/slide" Target="slides/slide43.xml"/><Relationship Id="rId44" Type="http://schemas.openxmlformats.org/officeDocument/2006/relationships/slide" Target="slides/slide71.xml"/><Relationship Id="rId52" Type="http://schemas.openxmlformats.org/officeDocument/2006/relationships/slide" Target="slides/slide81.xml"/><Relationship Id="rId60" Type="http://schemas.openxmlformats.org/officeDocument/2006/relationships/slide" Target="slides/slide95.xml"/><Relationship Id="rId65" Type="http://schemas.openxmlformats.org/officeDocument/2006/relationships/slide" Target="slides/slide101.xml"/><Relationship Id="rId73" Type="http://schemas.openxmlformats.org/officeDocument/2006/relationships/slide" Target="slides/slide113.xml"/><Relationship Id="rId78" Type="http://schemas.openxmlformats.org/officeDocument/2006/relationships/slide" Target="slides/slide118.xml"/><Relationship Id="rId81" Type="http://schemas.openxmlformats.org/officeDocument/2006/relationships/slide" Target="slides/slide121.xml"/><Relationship Id="rId86" Type="http://schemas.openxmlformats.org/officeDocument/2006/relationships/slide" Target="slides/slide127.xml"/><Relationship Id="rId94" Type="http://schemas.openxmlformats.org/officeDocument/2006/relationships/slide" Target="slides/slide137.xml"/><Relationship Id="rId99" Type="http://schemas.openxmlformats.org/officeDocument/2006/relationships/slide" Target="slides/slide144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3" Type="http://schemas.openxmlformats.org/officeDocument/2006/relationships/slide" Target="slides/slide14.xml"/><Relationship Id="rId18" Type="http://schemas.openxmlformats.org/officeDocument/2006/relationships/slide" Target="slides/slide22.xml"/><Relationship Id="rId39" Type="http://schemas.openxmlformats.org/officeDocument/2006/relationships/slide" Target="slides/slide53.xml"/><Relationship Id="rId34" Type="http://schemas.openxmlformats.org/officeDocument/2006/relationships/slide" Target="slides/slide46.xml"/><Relationship Id="rId50" Type="http://schemas.openxmlformats.org/officeDocument/2006/relationships/slide" Target="slides/slide77.xml"/><Relationship Id="rId55" Type="http://schemas.openxmlformats.org/officeDocument/2006/relationships/slide" Target="slides/slide84.xml"/><Relationship Id="rId76" Type="http://schemas.openxmlformats.org/officeDocument/2006/relationships/slide" Target="slides/slide116.xml"/><Relationship Id="rId97" Type="http://schemas.openxmlformats.org/officeDocument/2006/relationships/slide" Target="slides/slide142.xml"/><Relationship Id="rId7" Type="http://schemas.openxmlformats.org/officeDocument/2006/relationships/slide" Target="slides/slide7.xml"/><Relationship Id="rId71" Type="http://schemas.openxmlformats.org/officeDocument/2006/relationships/slide" Target="slides/slide111.xml"/><Relationship Id="rId92" Type="http://schemas.openxmlformats.org/officeDocument/2006/relationships/slide" Target="slides/slide135.xml"/><Relationship Id="rId2" Type="http://schemas.openxmlformats.org/officeDocument/2006/relationships/slide" Target="slides/slide2.xml"/><Relationship Id="rId29" Type="http://schemas.openxmlformats.org/officeDocument/2006/relationships/slide" Target="slides/slide39.xml"/><Relationship Id="rId24" Type="http://schemas.openxmlformats.org/officeDocument/2006/relationships/slide" Target="slides/slide30.xml"/><Relationship Id="rId40" Type="http://schemas.openxmlformats.org/officeDocument/2006/relationships/slide" Target="slides/slide55.xml"/><Relationship Id="rId45" Type="http://schemas.openxmlformats.org/officeDocument/2006/relationships/slide" Target="slides/slide72.xml"/><Relationship Id="rId66" Type="http://schemas.openxmlformats.org/officeDocument/2006/relationships/slide" Target="slides/slide102.xml"/><Relationship Id="rId87" Type="http://schemas.openxmlformats.org/officeDocument/2006/relationships/slide" Target="slides/slide128.xml"/><Relationship Id="rId61" Type="http://schemas.openxmlformats.org/officeDocument/2006/relationships/slide" Target="slides/slide96.xml"/><Relationship Id="rId82" Type="http://schemas.openxmlformats.org/officeDocument/2006/relationships/slide" Target="slides/slide122.xml"/><Relationship Id="rId19" Type="http://schemas.openxmlformats.org/officeDocument/2006/relationships/slide" Target="slides/slide24.xml"/><Relationship Id="rId14" Type="http://schemas.openxmlformats.org/officeDocument/2006/relationships/slide" Target="slides/slide17.xml"/><Relationship Id="rId30" Type="http://schemas.openxmlformats.org/officeDocument/2006/relationships/slide" Target="slides/slide40.xml"/><Relationship Id="rId35" Type="http://schemas.openxmlformats.org/officeDocument/2006/relationships/slide" Target="slides/slide47.xml"/><Relationship Id="rId56" Type="http://schemas.openxmlformats.org/officeDocument/2006/relationships/slide" Target="slides/slide85.xml"/><Relationship Id="rId77" Type="http://schemas.openxmlformats.org/officeDocument/2006/relationships/slide" Target="slides/slide117.xml"/><Relationship Id="rId100" Type="http://schemas.openxmlformats.org/officeDocument/2006/relationships/slide" Target="slides/slide145.xml"/><Relationship Id="rId8" Type="http://schemas.openxmlformats.org/officeDocument/2006/relationships/slide" Target="slides/slide8.xml"/><Relationship Id="rId51" Type="http://schemas.openxmlformats.org/officeDocument/2006/relationships/slide" Target="slides/slide80.xml"/><Relationship Id="rId72" Type="http://schemas.openxmlformats.org/officeDocument/2006/relationships/slide" Target="slides/slide112.xml"/><Relationship Id="rId93" Type="http://schemas.openxmlformats.org/officeDocument/2006/relationships/slide" Target="slides/slide136.xml"/><Relationship Id="rId98" Type="http://schemas.openxmlformats.org/officeDocument/2006/relationships/slide" Target="slides/slide14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97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57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3963" y="0"/>
            <a:ext cx="28797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base"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8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7888" y="733425"/>
            <a:ext cx="4889500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57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5163" y="4645025"/>
            <a:ext cx="5314950" cy="439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57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6875"/>
            <a:ext cx="28797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7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3963" y="9286875"/>
            <a:ext cx="28797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base"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9FF5108-8E2B-47CB-889E-42A9B5BDB8B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86252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5974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138FC5D-82EF-4020-A2BE-17184F4C9A94}" type="slidenum">
              <a:rPr lang="zh-CN" altLang="en-US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5550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486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6486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F6017AB-441A-4CB6-A444-E84DA771544E}" type="slidenum">
              <a:rPr lang="zh-CN" altLang="en-US" smtClean="0"/>
              <a:pPr eaLnBrk="1" hangingPunct="1">
                <a:spcBef>
                  <a:spcPct val="0"/>
                </a:spcBef>
              </a:pPr>
              <a:t>131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6935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179A977-E605-4427-99AD-FD33600E0B5D}" type="slidenum">
              <a:rPr lang="zh-CN" altLang="en-US" smtClean="0"/>
              <a:pPr eaLnBrk="1" hangingPunct="1">
                <a:spcBef>
                  <a:spcPct val="0"/>
                </a:spcBef>
              </a:pPr>
              <a:t>138</a:t>
            </a:fld>
            <a:endParaRPr lang="en-US" altLang="zh-CN"/>
          </a:p>
        </p:txBody>
      </p:sp>
      <p:sp>
        <p:nvSpPr>
          <p:cNvPr id="16589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85825" y="4645025"/>
            <a:ext cx="4873625" cy="4398963"/>
          </a:xfrm>
          <a:noFill/>
        </p:spPr>
        <p:txBody>
          <a:bodyPr lIns="92075" tIns="46038" rIns="92075" bIns="46038"/>
          <a:lstStyle/>
          <a:p>
            <a:pPr eaLnBrk="1" hangingPunct="1"/>
            <a:endParaRPr lang="zh-CN" altLang="en-US"/>
          </a:p>
        </p:txBody>
      </p:sp>
      <p:sp>
        <p:nvSpPr>
          <p:cNvPr id="16589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474663"/>
            <a:ext cx="4364038" cy="327342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320809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335A127-72FA-4A44-B610-3EC04A8AB88B}" type="slidenum">
              <a:rPr lang="zh-CN" altLang="en-US" smtClean="0"/>
              <a:pPr eaLnBrk="1" hangingPunct="1">
                <a:spcBef>
                  <a:spcPct val="0"/>
                </a:spcBef>
              </a:pPr>
              <a:t>139</a:t>
            </a:fld>
            <a:endParaRPr lang="en-US" altLang="zh-CN"/>
          </a:p>
        </p:txBody>
      </p:sp>
      <p:sp>
        <p:nvSpPr>
          <p:cNvPr id="16691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85825" y="4645025"/>
            <a:ext cx="4873625" cy="4398963"/>
          </a:xfrm>
          <a:noFill/>
        </p:spPr>
        <p:txBody>
          <a:bodyPr lIns="92075" tIns="46038" rIns="92075" bIns="46038"/>
          <a:lstStyle/>
          <a:p>
            <a:pPr eaLnBrk="1" hangingPunct="1"/>
            <a:endParaRPr lang="zh-CN" altLang="en-US"/>
          </a:p>
        </p:txBody>
      </p:sp>
      <p:sp>
        <p:nvSpPr>
          <p:cNvPr id="16691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474663"/>
            <a:ext cx="4364038" cy="327342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264746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0E1624-8D23-4756-A075-00791D6C0E20}" type="slidenum">
              <a:rPr lang="zh-CN" altLang="en-US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CN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5825" y="4645025"/>
            <a:ext cx="4873625" cy="4398963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调节： </a:t>
            </a:r>
            <a:r>
              <a:rPr lang="en-US" altLang="zh-CN" sz="1600"/>
              <a:t>Regulating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983984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617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376C0A5-240D-4132-96AB-8BC79458658F}" type="slidenum">
              <a:rPr lang="zh-CN" altLang="en-US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2688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0.8^10=0.1</a:t>
            </a:r>
          </a:p>
          <a:p>
            <a:r>
              <a:rPr lang="en-US" altLang="zh-CN" dirty="0"/>
              <a:t>1/0.1=10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FF5108-8E2B-47CB-889E-42A9B5BDB8B9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8742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490CBDD-2190-455F-83C6-3E374B02A66C}" type="slidenum">
              <a:rPr lang="zh-CN" altLang="en-US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CN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   10101111110 111110011 10101010 111110111 01010101 0111 1110 11101110</a:t>
            </a:r>
          </a:p>
        </p:txBody>
      </p:sp>
    </p:spTree>
    <p:extLst>
      <p:ext uri="{BB962C8B-B14F-4D97-AF65-F5344CB8AC3E}">
        <p14:creationId xmlns:p14="http://schemas.microsoft.com/office/powerpoint/2010/main" val="1443597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/>
              <a:t>1101 1011 1110 0101 1000 1011 1111 0110</a:t>
            </a:r>
          </a:p>
          <a:p>
            <a:r>
              <a:rPr lang="zh-CN" altLang="zh-CN"/>
              <a:t>D   B   E   5    8    B   F   6</a:t>
            </a:r>
          </a:p>
          <a:p>
            <a:endParaRPr lang="zh-CN" altLang="en-US"/>
          </a:p>
        </p:txBody>
      </p:sp>
      <p:sp>
        <p:nvSpPr>
          <p:cNvPr id="163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23339B5-2594-469E-8C2A-40AE256417F6}" type="slidenum">
              <a:rPr lang="zh-CN" altLang="en-US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800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FF5108-8E2B-47CB-889E-42A9B5BDB8B9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5609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FF5108-8E2B-47CB-889E-42A9B5BDB8B9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0928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链路层第一次作业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FF5108-8E2B-47CB-889E-42A9B5BDB8B9}" type="slidenum">
              <a:rPr lang="zh-CN" altLang="en-US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0811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514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5048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53225" y="104775"/>
            <a:ext cx="2198688" cy="65563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7163" y="104775"/>
            <a:ext cx="6443662" cy="65563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5698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57163" y="104775"/>
            <a:ext cx="8794750" cy="6556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6711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163" y="104775"/>
            <a:ext cx="8794750" cy="7493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69863" y="877888"/>
            <a:ext cx="4297362" cy="5783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9625" y="877888"/>
            <a:ext cx="4298950" cy="5783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1324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2311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937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9863" y="877888"/>
            <a:ext cx="4297362" cy="5783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9625" y="877888"/>
            <a:ext cx="4298950" cy="5783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5063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1661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265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328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15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170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57163" y="104775"/>
            <a:ext cx="879475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 Master title style</a:t>
            </a:r>
          </a:p>
        </p:txBody>
      </p:sp>
      <p:sp>
        <p:nvSpPr>
          <p:cNvPr id="1029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9863" y="877888"/>
            <a:ext cx="8748712" cy="578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latin typeface="+mj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base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latin typeface="+mj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2" name="Rectangle 16"/>
          <p:cNvSpPr>
            <a:spLocks noChangeArrowheads="1"/>
          </p:cNvSpPr>
          <p:nvPr/>
        </p:nvSpPr>
        <p:spPr bwMode="auto">
          <a:xfrm>
            <a:off x="7097713" y="6502400"/>
            <a:ext cx="1905000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7200">
                <a:solidFill>
                  <a:srgbClr val="000099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eaLnBrk="0" hangingPunct="0">
              <a:defRPr sz="7200">
                <a:solidFill>
                  <a:srgbClr val="000099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eaLnBrk="0" hangingPunct="0">
              <a:defRPr sz="7200">
                <a:solidFill>
                  <a:srgbClr val="000099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eaLnBrk="0" hangingPunct="0">
              <a:defRPr sz="7200">
                <a:solidFill>
                  <a:srgbClr val="000099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eaLnBrk="0" hangingPunct="0">
              <a:defRPr sz="7200">
                <a:solidFill>
                  <a:srgbClr val="000099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defRPr sz="7200">
                <a:solidFill>
                  <a:srgbClr val="000099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defRPr sz="7200">
                <a:solidFill>
                  <a:srgbClr val="000099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defRPr sz="7200">
                <a:solidFill>
                  <a:srgbClr val="000099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defRPr sz="7200">
                <a:solidFill>
                  <a:srgbClr val="000099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>
              <a:defRPr/>
            </a:pPr>
            <a:fld id="{62CCDC7C-0BBC-464C-8137-F1F1907908C9}" type="slidenum">
              <a:rPr lang="zh-CN" altLang="en-US" sz="1200" b="1">
                <a:solidFill>
                  <a:schemeClr val="tx1"/>
                </a:solidFill>
                <a:latin typeface="Arial" charset="0"/>
                <a:ea typeface="宋体" pitchFamily="2" charset="-122"/>
              </a:rPr>
              <a:pPr algn="r">
                <a:defRPr/>
              </a:pPr>
              <a:t>‹#›</a:t>
            </a:fld>
            <a:endParaRPr lang="en-US" altLang="zh-CN" sz="1200" b="1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0000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0000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0000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0000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rgbClr val="FF0000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rgbClr val="FF0000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rgbClr val="FF0000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rgbClr val="FF0000"/>
          </a:solidFill>
          <a:latin typeface="Times New Roman" pitchFamily="18" charset="0"/>
        </a:defRPr>
      </a:lvl9pPr>
    </p:titleStyle>
    <p:bodyStyle>
      <a:lvl1pPr marL="609600" indent="-609600" algn="l" rtl="0" eaLnBrk="0" fontAlgn="b" hangingPunct="0">
        <a:spcBef>
          <a:spcPct val="20000"/>
        </a:spcBef>
        <a:spcAft>
          <a:spcPct val="0"/>
        </a:spcAft>
        <a:buClr>
          <a:srgbClr val="FF6600"/>
        </a:buClr>
        <a:buSzPct val="110000"/>
        <a:buFont typeface="Wingdings" pitchFamily="2" charset="2"/>
        <a:buChar char="n"/>
        <a:defRPr sz="2800">
          <a:solidFill>
            <a:srgbClr val="000099"/>
          </a:solidFill>
          <a:latin typeface="+mn-lt"/>
          <a:ea typeface="+mn-ea"/>
          <a:cs typeface="+mn-cs"/>
        </a:defRPr>
      </a:lvl1pPr>
      <a:lvl2pPr marL="990600" indent="-5334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110000"/>
        <a:buFont typeface="Wingdings" pitchFamily="2" charset="2"/>
        <a:buChar char="u"/>
        <a:defRPr sz="2400">
          <a:solidFill>
            <a:schemeClr val="tx1"/>
          </a:solidFill>
          <a:latin typeface="+mn-lt"/>
        </a:defRPr>
      </a:lvl2pPr>
      <a:lvl3pPr marL="1371600" indent="-4572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SzPct val="110000"/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3pPr>
      <a:lvl4pPr marL="17526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Char char="–"/>
        <a:defRPr sz="2000">
          <a:solidFill>
            <a:schemeClr val="tx1"/>
          </a:solidFill>
          <a:latin typeface="+mj-lt"/>
        </a:defRPr>
      </a:lvl4pPr>
      <a:lvl5pPr marL="22098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Char char="»"/>
        <a:defRPr sz="2000">
          <a:solidFill>
            <a:schemeClr val="tx1"/>
          </a:solidFill>
          <a:latin typeface="+mj-lt"/>
        </a:defRPr>
      </a:lvl5pPr>
      <a:lvl6pPr marL="26670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110000"/>
        <a:buChar char="»"/>
        <a:defRPr sz="2000">
          <a:solidFill>
            <a:schemeClr val="tx1"/>
          </a:solidFill>
          <a:latin typeface="+mj-lt"/>
        </a:defRPr>
      </a:lvl6pPr>
      <a:lvl7pPr marL="31242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110000"/>
        <a:buChar char="»"/>
        <a:defRPr sz="2000">
          <a:solidFill>
            <a:schemeClr val="tx1"/>
          </a:solidFill>
          <a:latin typeface="+mj-lt"/>
        </a:defRPr>
      </a:lvl7pPr>
      <a:lvl8pPr marL="35814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110000"/>
        <a:buChar char="»"/>
        <a:defRPr sz="2000">
          <a:solidFill>
            <a:schemeClr val="tx1"/>
          </a:solidFill>
          <a:latin typeface="+mj-lt"/>
        </a:defRPr>
      </a:lvl8pPr>
      <a:lvl9pPr marL="4038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110000"/>
        <a:buChar char="»"/>
        <a:defRPr sz="2000">
          <a:solidFill>
            <a:schemeClr val="tx1"/>
          </a:solidFill>
          <a:latin typeface="+mj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4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7.emf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82613" y="2417763"/>
            <a:ext cx="8162925" cy="1042987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660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3 The Data Link Layer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0650" y="2466975"/>
            <a:ext cx="85772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Framing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Send Window &amp; Receive Windows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104451" name="Rectangle 6"/>
          <p:cNvSpPr>
            <a:spLocks noChangeArrowheads="1"/>
          </p:cNvSpPr>
          <p:nvPr/>
        </p:nvSpPr>
        <p:spPr bwMode="auto">
          <a:xfrm>
            <a:off x="0" y="763588"/>
            <a:ext cx="9144000" cy="556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>
                <a:ea typeface="黑体" pitchFamily="49" charset="-122"/>
              </a:rPr>
              <a:t>                         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>
                <a:ea typeface="黑体" pitchFamily="49" charset="-122"/>
              </a:rPr>
              <a:t>                  Ws+Wr &lt;=2</a:t>
            </a:r>
            <a:r>
              <a:rPr lang="en-US" altLang="zh-CN" baseline="30000">
                <a:ea typeface="黑体" pitchFamily="49" charset="-122"/>
              </a:rPr>
              <a:t>n</a:t>
            </a:r>
            <a:endParaRPr lang="en-US" altLang="zh-CN">
              <a:ea typeface="黑体" pitchFamily="49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>
                <a:ea typeface="黑体" pitchFamily="49" charset="-122"/>
              </a:rPr>
              <a:t>			   Ws&gt;=Wr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>
                <a:ea typeface="黑体" pitchFamily="49" charset="-122"/>
              </a:rPr>
              <a:t>			   Ws,Wr&lt;= 2</a:t>
            </a:r>
            <a:r>
              <a:rPr lang="en-US" altLang="zh-CN" baseline="30000">
                <a:ea typeface="黑体" pitchFamily="49" charset="-122"/>
              </a:rPr>
              <a:t>n</a:t>
            </a:r>
            <a:r>
              <a:rPr lang="en-US" altLang="zh-CN">
                <a:ea typeface="黑体" pitchFamily="49" charset="-122"/>
              </a:rPr>
              <a:t> </a:t>
            </a:r>
            <a:r>
              <a:rPr lang="en-US" altLang="zh-CN" baseline="30000">
                <a:ea typeface="黑体" pitchFamily="49" charset="-122"/>
              </a:rPr>
              <a:t>-1</a:t>
            </a:r>
            <a:r>
              <a:rPr lang="en-US" altLang="zh-CN">
                <a:ea typeface="黑体" pitchFamily="49" charset="-122"/>
              </a:rPr>
              <a:t>			   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ACK Timer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881063"/>
            <a:ext cx="8251825" cy="534035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ACK timer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After an in-sequence data frame arrives, an auxiliary timer is started by 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start_ack_timer</a:t>
            </a:r>
            <a:r>
              <a:rPr lang="en-US" altLang="zh-CN">
                <a:ea typeface="宋体" pitchFamily="2" charset="-122"/>
              </a:rPr>
              <a:t>. If no reverse traffic has presented before this timer expires, a separate ACK frame is sent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The timeout associated with the auxiliary timer be appreciably </a:t>
            </a:r>
            <a:r>
              <a:rPr lang="en-US" altLang="zh-CN" b="1">
                <a:ea typeface="宋体" pitchFamily="2" charset="-122"/>
              </a:rPr>
              <a:t>shorter</a:t>
            </a:r>
            <a:r>
              <a:rPr lang="en-US" altLang="zh-CN">
                <a:ea typeface="宋体" pitchFamily="2" charset="-122"/>
              </a:rPr>
              <a:t> than the timer used for timing out data frames </a:t>
            </a:r>
          </a:p>
          <a:p>
            <a:pPr eaLnBrk="1" hangingPunct="1"/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NAK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881063"/>
            <a:ext cx="8251825" cy="5340350"/>
          </a:xfrm>
        </p:spPr>
        <p:txBody>
          <a:bodyPr/>
          <a:lstStyle/>
          <a:p>
            <a:pPr eaLnBrk="1" hangingPunct="1"/>
            <a:r>
              <a:rPr lang="en-US" altLang="zh-CN" sz="2400">
                <a:ea typeface="宋体" pitchFamily="2" charset="-122"/>
              </a:rPr>
              <a:t>Whenever the receiver has reason to suspect that an error has occurred, it sends NAK frame back to the sender</a:t>
            </a:r>
          </a:p>
          <a:p>
            <a:pPr eaLnBrk="1" hangingPunct="1"/>
            <a:r>
              <a:rPr lang="en-US" altLang="zh-CN" sz="2400">
                <a:ea typeface="宋体" pitchFamily="2" charset="-122"/>
              </a:rPr>
              <a:t>NAK frame is a request for </a:t>
            </a:r>
            <a:r>
              <a:rPr lang="en-US" altLang="zh-CN" sz="2400" b="1">
                <a:ea typeface="宋体" pitchFamily="2" charset="-122"/>
              </a:rPr>
              <a:t>retransmission</a:t>
            </a:r>
          </a:p>
          <a:p>
            <a:pPr eaLnBrk="1" hangingPunct="1"/>
            <a:r>
              <a:rPr lang="en-US" altLang="zh-CN" sz="2400">
                <a:ea typeface="宋体" pitchFamily="2" charset="-122"/>
              </a:rPr>
              <a:t>There are two cases when the receiver should be suspicious</a:t>
            </a:r>
          </a:p>
          <a:p>
            <a:pPr lvl="1" eaLnBrk="1" hangingPunct="1"/>
            <a:r>
              <a:rPr lang="en-US" altLang="zh-CN" sz="2000">
                <a:ea typeface="宋体" pitchFamily="2" charset="-122"/>
              </a:rPr>
              <a:t>A damaged frame has arrived</a:t>
            </a:r>
          </a:p>
          <a:p>
            <a:pPr lvl="1" eaLnBrk="1" hangingPunct="1"/>
            <a:r>
              <a:rPr lang="en-US" altLang="zh-CN" sz="2000">
                <a:ea typeface="宋体" pitchFamily="2" charset="-122"/>
              </a:rPr>
              <a:t>A frame other than the expected one arrived </a:t>
            </a:r>
          </a:p>
          <a:p>
            <a:pPr eaLnBrk="1" hangingPunct="1"/>
            <a:r>
              <a:rPr lang="en-US" altLang="zh-CN" sz="2400">
                <a:ea typeface="宋体" pitchFamily="2" charset="-122"/>
              </a:rPr>
              <a:t>To avoid making multiple requests for retransmission of the same frame, the receiver should keep track of whether a NAK has already been sent for a given frame</a:t>
            </a:r>
            <a:endParaRPr lang="zh-CN" altLang="en-US" sz="240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3" descr="3-19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96"/>
          <a:stretch>
            <a:fillRect/>
          </a:stretch>
        </p:blipFill>
        <p:spPr bwMode="auto">
          <a:xfrm>
            <a:off x="633413" y="155575"/>
            <a:ext cx="7335837" cy="607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3" name="Text Box 4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latin typeface="Times New Roman" pitchFamily="18" charset="0"/>
              </a:rPr>
              <a:t>Continued </a:t>
            </a:r>
            <a:r>
              <a:rPr lang="en-US" altLang="zh-CN" sz="2400">
                <a:solidFill>
                  <a:schemeClr val="tx1"/>
                </a:solidFill>
                <a:latin typeface="Times New Roman" pitchFamily="18" charset="0"/>
                <a:sym typeface="Wingdings" pitchFamily="2" charset="2"/>
              </a:rPr>
              <a:t>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3-19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80"/>
          <a:stretch>
            <a:fillRect/>
          </a:stretch>
        </p:blipFill>
        <p:spPr bwMode="auto">
          <a:xfrm>
            <a:off x="130175" y="261938"/>
            <a:ext cx="8759825" cy="509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7" name="Text Box 3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latin typeface="Times New Roman" pitchFamily="18" charset="0"/>
              </a:rPr>
              <a:t>Continued </a:t>
            </a:r>
            <a:r>
              <a:rPr lang="en-US" altLang="zh-CN" sz="2400">
                <a:solidFill>
                  <a:schemeClr val="tx1"/>
                </a:solidFill>
                <a:latin typeface="Times New Roman" pitchFamily="18" charset="0"/>
                <a:sym typeface="Wingdings" pitchFamily="2" charset="2"/>
              </a:rPr>
              <a:t>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3" descr="3-19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34"/>
          <a:stretch>
            <a:fillRect/>
          </a:stretch>
        </p:blipFill>
        <p:spPr bwMode="auto">
          <a:xfrm>
            <a:off x="185738" y="130175"/>
            <a:ext cx="8194675" cy="654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latin typeface="Times New Roman" pitchFamily="18" charset="0"/>
              </a:rPr>
              <a:t>Continued </a:t>
            </a:r>
            <a:r>
              <a:rPr lang="en-US" altLang="zh-CN" sz="2400">
                <a:solidFill>
                  <a:schemeClr val="tx1"/>
                </a:solidFill>
                <a:latin typeface="Times New Roman" pitchFamily="18" charset="0"/>
                <a:sym typeface="Wingdings" pitchFamily="2" charset="2"/>
              </a:rPr>
              <a:t>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3" descr="3-19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31"/>
          <a:stretch>
            <a:fillRect/>
          </a:stretch>
        </p:blipFill>
        <p:spPr bwMode="auto">
          <a:xfrm>
            <a:off x="0" y="546100"/>
            <a:ext cx="9072563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60363" y="2066925"/>
            <a:ext cx="8577262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6000">
                <a:solidFill>
                  <a:srgbClr val="993300"/>
                </a:solidFill>
                <a:latin typeface="Times New Roman" pitchFamily="18" charset="0"/>
                <a:ea typeface="宋体" pitchFamily="2" charset="-122"/>
              </a:rPr>
              <a:t>3.5 Performance of  Sliding Window Protocols 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Verdana" pitchFamily="34" charset="0"/>
                <a:ea typeface="黑体" pitchFamily="49" charset="-122"/>
              </a:rPr>
              <a:t>Performance(1)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>
                <a:ea typeface="黑体" pitchFamily="49" charset="-122"/>
              </a:rPr>
              <a:t>           Stop-and-wait   without error(transmission time=1,propagation=a)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>
              <a:ea typeface="黑体" pitchFamily="49" charset="-122"/>
            </a:endParaRPr>
          </a:p>
        </p:txBody>
      </p:sp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950913"/>
            <a:ext cx="8005763" cy="483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2401888" y="5888038"/>
            <a:ext cx="3016250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7526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2098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endParaRPr lang="zh-CN" altLang="en-US" sz="7200">
              <a:ea typeface="黑体" pitchFamily="49" charset="-122"/>
            </a:endParaRPr>
          </a:p>
        </p:txBody>
      </p:sp>
      <p:sp>
        <p:nvSpPr>
          <p:cNvPr id="112646" name="Text Box 6"/>
          <p:cNvSpPr txBox="1">
            <a:spLocks noChangeArrowheads="1"/>
          </p:cNvSpPr>
          <p:nvPr/>
        </p:nvSpPr>
        <p:spPr bwMode="auto">
          <a:xfrm>
            <a:off x="2325688" y="5921375"/>
            <a:ext cx="15271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609600" indent="-6096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7526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2098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>
                <a:ea typeface="黑体" pitchFamily="49" charset="-122"/>
              </a:rPr>
              <a:t>a=t</a:t>
            </a:r>
            <a:r>
              <a:rPr lang="en-US" altLang="zh-CN" sz="3200" baseline="-25000">
                <a:ea typeface="黑体" pitchFamily="49" charset="-122"/>
              </a:rPr>
              <a:t>p</a:t>
            </a:r>
            <a:r>
              <a:rPr lang="en-US" altLang="zh-CN" sz="3200">
                <a:ea typeface="黑体" pitchFamily="49" charset="-122"/>
              </a:rPr>
              <a:t>/t</a:t>
            </a:r>
            <a:r>
              <a:rPr lang="en-US" altLang="zh-CN" sz="3200" baseline="-25000">
                <a:ea typeface="黑体" pitchFamily="49" charset="-122"/>
              </a:rPr>
              <a:t>f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Verdana" pitchFamily="34" charset="0"/>
                <a:ea typeface="黑体" pitchFamily="49" charset="-122"/>
              </a:rPr>
              <a:t>Performance(2)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19800"/>
            <a:ext cx="9144000" cy="838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>
                <a:ea typeface="黑体" pitchFamily="49" charset="-122"/>
              </a:rPr>
              <a:t>        Slide window   without error</a:t>
            </a:r>
          </a:p>
        </p:txBody>
      </p:sp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669925"/>
            <a:ext cx="7785100" cy="518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57175"/>
            <a:ext cx="7772400" cy="601663"/>
          </a:xfrm>
        </p:spPr>
        <p:txBody>
          <a:bodyPr/>
          <a:lstStyle/>
          <a:p>
            <a:pPr eaLnBrk="1" hangingPunct="1"/>
            <a:r>
              <a:rPr lang="en-US" altLang="zh-CN" sz="3600">
                <a:ea typeface="宋体" pitchFamily="2" charset="-122"/>
              </a:rPr>
              <a:t>Framing</a:t>
            </a:r>
          </a:p>
        </p:txBody>
      </p:sp>
      <p:pic>
        <p:nvPicPr>
          <p:cNvPr id="13315" name="Picture 3" descr="02x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35100"/>
            <a:ext cx="5673725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685800" y="3797300"/>
            <a:ext cx="7696200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buSzTx/>
            </a:pPr>
            <a:r>
              <a:rPr lang="en-US" altLang="zh-CN" sz="2400">
                <a:solidFill>
                  <a:srgbClr val="333399"/>
                </a:solidFill>
              </a:rPr>
              <a:t> A sequence of bits is sent from node A to node B over a point-to-point link. Node B must recognize exactly what </a:t>
            </a:r>
            <a:r>
              <a:rPr lang="en-US" altLang="zh-CN" sz="2400">
                <a:solidFill>
                  <a:srgbClr val="FF0000"/>
                </a:solidFill>
              </a:rPr>
              <a:t>set of bits</a:t>
            </a:r>
            <a:r>
              <a:rPr lang="en-US" altLang="zh-CN" sz="2400">
                <a:solidFill>
                  <a:srgbClr val="333399"/>
                </a:solidFill>
              </a:rPr>
              <a:t> constitutes a frame, that is, it must determine where the frame </a:t>
            </a:r>
            <a:r>
              <a:rPr lang="en-US" altLang="zh-CN" sz="2400">
                <a:solidFill>
                  <a:srgbClr val="FF0000"/>
                </a:solidFill>
              </a:rPr>
              <a:t>begins</a:t>
            </a:r>
            <a:r>
              <a:rPr lang="en-US" altLang="zh-CN" sz="2400">
                <a:solidFill>
                  <a:srgbClr val="333399"/>
                </a:solidFill>
              </a:rPr>
              <a:t> and </a:t>
            </a:r>
            <a:r>
              <a:rPr lang="en-US" altLang="zh-CN" sz="2400">
                <a:solidFill>
                  <a:srgbClr val="FF0000"/>
                </a:solidFill>
              </a:rPr>
              <a:t>ends</a:t>
            </a:r>
            <a:r>
              <a:rPr lang="en-US" altLang="zh-CN" sz="2400">
                <a:solidFill>
                  <a:srgbClr val="333399"/>
                </a:solidFill>
              </a:rPr>
              <a:t>. 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Verdana" pitchFamily="34" charset="0"/>
                <a:ea typeface="黑体" pitchFamily="49" charset="-122"/>
              </a:rPr>
              <a:t>Performance(3)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Stop-and-wait   without error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>
              <a:ea typeface="黑体" pitchFamily="49" charset="-122"/>
            </a:endParaRPr>
          </a:p>
        </p:txBody>
      </p:sp>
      <p:pic>
        <p:nvPicPr>
          <p:cNvPr id="1146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1500188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Verdana" pitchFamily="34" charset="0"/>
                <a:ea typeface="黑体" pitchFamily="49" charset="-122"/>
              </a:rPr>
              <a:t>Performance(4)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Stop-and-wait   without error</a:t>
            </a:r>
            <a:endParaRPr lang="zh-CN" altLang="en-US">
              <a:ea typeface="黑体" pitchFamily="49" charset="-122"/>
            </a:endParaRPr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78276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Verdana" pitchFamily="34" charset="0"/>
                <a:ea typeface="黑体" pitchFamily="49" charset="-122"/>
              </a:rPr>
              <a:t>Performance(5)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Stop-and-wait   with error</a:t>
            </a:r>
            <a:endParaRPr lang="zh-CN" altLang="en-US">
              <a:ea typeface="黑体" pitchFamily="49" charset="-122"/>
            </a:endParaRPr>
          </a:p>
        </p:txBody>
      </p:sp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1309688"/>
            <a:ext cx="7239000" cy="397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Verdana" pitchFamily="34" charset="0"/>
                <a:ea typeface="黑体" pitchFamily="49" charset="-122"/>
              </a:rPr>
              <a:t>Performance(6)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Slide window   without error</a:t>
            </a:r>
            <a:endParaRPr lang="zh-CN" altLang="en-US">
              <a:ea typeface="黑体" pitchFamily="49" charset="-122"/>
            </a:endParaRPr>
          </a:p>
        </p:txBody>
      </p:sp>
      <p:pic>
        <p:nvPicPr>
          <p:cNvPr id="1177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641475"/>
            <a:ext cx="640080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Verdana" pitchFamily="34" charset="0"/>
                <a:ea typeface="黑体" pitchFamily="49" charset="-122"/>
              </a:rPr>
              <a:t>Performance(7)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00138"/>
            <a:ext cx="9144000" cy="5453062"/>
          </a:xfrm>
        </p:spPr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Piggybacking:  U=N/(2+2a)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Verdana" pitchFamily="34" charset="0"/>
                <a:ea typeface="黑体" pitchFamily="49" charset="-122"/>
              </a:rPr>
              <a:t>Example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itchFamily="2" charset="-122"/>
              </a:rPr>
              <a:t>数据链路层采用</a:t>
            </a:r>
            <a:r>
              <a:rPr lang="en-US" altLang="zh-CN">
                <a:ea typeface="宋体" pitchFamily="2" charset="-122"/>
              </a:rPr>
              <a:t>GBN</a:t>
            </a:r>
            <a:r>
              <a:rPr lang="zh-CN" altLang="en-US">
                <a:ea typeface="宋体" pitchFamily="2" charset="-122"/>
              </a:rPr>
              <a:t>协议</a:t>
            </a:r>
            <a:r>
              <a:rPr lang="en-US" altLang="zh-CN">
                <a:ea typeface="宋体" pitchFamily="2" charset="-122"/>
              </a:rPr>
              <a:t>,</a:t>
            </a:r>
            <a:r>
              <a:rPr lang="zh-CN" altLang="en-US">
                <a:ea typeface="宋体" pitchFamily="2" charset="-122"/>
              </a:rPr>
              <a:t>发送方已经发送了编号为</a:t>
            </a:r>
            <a:r>
              <a:rPr lang="en-US" altLang="zh-CN">
                <a:ea typeface="宋体" pitchFamily="2" charset="-122"/>
              </a:rPr>
              <a:t>0-7</a:t>
            </a:r>
            <a:r>
              <a:rPr lang="zh-CN" altLang="en-US">
                <a:ea typeface="宋体" pitchFamily="2" charset="-122"/>
              </a:rPr>
              <a:t>的帧</a:t>
            </a:r>
            <a:r>
              <a:rPr lang="en-US" altLang="zh-CN">
                <a:ea typeface="宋体" pitchFamily="2" charset="-122"/>
              </a:rPr>
              <a:t>,</a:t>
            </a:r>
            <a:r>
              <a:rPr lang="zh-CN" altLang="en-US">
                <a:ea typeface="宋体" pitchFamily="2" charset="-122"/>
              </a:rPr>
              <a:t>当计时器超时时</a:t>
            </a:r>
            <a:r>
              <a:rPr lang="en-US" altLang="zh-CN">
                <a:ea typeface="宋体" pitchFamily="2" charset="-122"/>
              </a:rPr>
              <a:t>,</a:t>
            </a:r>
            <a:r>
              <a:rPr lang="zh-CN" altLang="en-US">
                <a:ea typeface="宋体" pitchFamily="2" charset="-122"/>
              </a:rPr>
              <a:t>若发送方只收到</a:t>
            </a:r>
            <a:r>
              <a:rPr lang="en-US" altLang="zh-CN">
                <a:ea typeface="宋体" pitchFamily="2" charset="-122"/>
              </a:rPr>
              <a:t>0,2,3</a:t>
            </a:r>
            <a:r>
              <a:rPr lang="zh-CN" altLang="en-US">
                <a:ea typeface="宋体" pitchFamily="2" charset="-122"/>
              </a:rPr>
              <a:t>号帧的确认</a:t>
            </a:r>
            <a:r>
              <a:rPr lang="en-US" altLang="zh-CN">
                <a:ea typeface="宋体" pitchFamily="2" charset="-122"/>
              </a:rPr>
              <a:t>,</a:t>
            </a:r>
            <a:r>
              <a:rPr lang="zh-CN" altLang="en-US">
                <a:ea typeface="宋体" pitchFamily="2" charset="-122"/>
              </a:rPr>
              <a:t>则发送方需要重发的帧数是</a:t>
            </a:r>
            <a:r>
              <a:rPr lang="en-US" altLang="zh-CN">
                <a:ea typeface="宋体" pitchFamily="2" charset="-122"/>
              </a:rPr>
              <a:t>?</a:t>
            </a:r>
          </a:p>
          <a:p>
            <a:pPr eaLnBrk="1" hangingPunct="1"/>
            <a:r>
              <a:rPr lang="zh-CN" altLang="en-US">
                <a:ea typeface="宋体" pitchFamily="2" charset="-122"/>
              </a:rPr>
              <a:t>数据链路层采用</a:t>
            </a:r>
            <a:r>
              <a:rPr lang="en-US" altLang="zh-CN">
                <a:ea typeface="宋体" pitchFamily="2" charset="-122"/>
              </a:rPr>
              <a:t>SR</a:t>
            </a:r>
            <a:r>
              <a:rPr lang="zh-CN" altLang="en-US">
                <a:ea typeface="宋体" pitchFamily="2" charset="-122"/>
              </a:rPr>
              <a:t>协议</a:t>
            </a:r>
            <a:r>
              <a:rPr lang="en-US" altLang="zh-CN">
                <a:ea typeface="宋体" pitchFamily="2" charset="-122"/>
              </a:rPr>
              <a:t>,</a:t>
            </a:r>
            <a:r>
              <a:rPr lang="zh-CN" altLang="en-US">
                <a:ea typeface="宋体" pitchFamily="2" charset="-122"/>
              </a:rPr>
              <a:t>发送方已经发送了编号为</a:t>
            </a:r>
            <a:r>
              <a:rPr lang="en-US" altLang="zh-CN">
                <a:ea typeface="宋体" pitchFamily="2" charset="-122"/>
              </a:rPr>
              <a:t>0-7</a:t>
            </a:r>
            <a:r>
              <a:rPr lang="zh-CN" altLang="en-US">
                <a:ea typeface="宋体" pitchFamily="2" charset="-122"/>
              </a:rPr>
              <a:t>的帧</a:t>
            </a:r>
            <a:r>
              <a:rPr lang="en-US" altLang="zh-CN">
                <a:ea typeface="宋体" pitchFamily="2" charset="-122"/>
              </a:rPr>
              <a:t>,</a:t>
            </a:r>
            <a:r>
              <a:rPr lang="zh-CN" altLang="en-US">
                <a:ea typeface="宋体" pitchFamily="2" charset="-122"/>
              </a:rPr>
              <a:t>当计时器超时时</a:t>
            </a:r>
            <a:r>
              <a:rPr lang="en-US" altLang="zh-CN">
                <a:ea typeface="宋体" pitchFamily="2" charset="-122"/>
              </a:rPr>
              <a:t>,</a:t>
            </a:r>
            <a:r>
              <a:rPr lang="zh-CN" altLang="en-US">
                <a:ea typeface="宋体" pitchFamily="2" charset="-122"/>
              </a:rPr>
              <a:t>若发送方只收到</a:t>
            </a:r>
            <a:r>
              <a:rPr lang="en-US" altLang="zh-CN">
                <a:ea typeface="宋体" pitchFamily="2" charset="-122"/>
              </a:rPr>
              <a:t>0,2,3</a:t>
            </a:r>
            <a:r>
              <a:rPr lang="zh-CN" altLang="en-US">
                <a:ea typeface="宋体" pitchFamily="2" charset="-122"/>
              </a:rPr>
              <a:t>号帧的确认</a:t>
            </a:r>
            <a:r>
              <a:rPr lang="en-US" altLang="zh-CN">
                <a:ea typeface="宋体" pitchFamily="2" charset="-122"/>
              </a:rPr>
              <a:t>,</a:t>
            </a:r>
            <a:r>
              <a:rPr lang="zh-CN" altLang="en-US">
                <a:ea typeface="宋体" pitchFamily="2" charset="-122"/>
              </a:rPr>
              <a:t>则发送方需要重发的帧数是</a:t>
            </a:r>
            <a:r>
              <a:rPr lang="en-US" altLang="zh-CN">
                <a:ea typeface="宋体" pitchFamily="2" charset="-122"/>
              </a:rPr>
              <a:t>?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Verdana" pitchFamily="34" charset="0"/>
                <a:ea typeface="黑体" pitchFamily="49" charset="-122"/>
              </a:rPr>
              <a:t>Example2</a:t>
            </a:r>
            <a:endParaRPr lang="zh-CN" altLang="en-US" sz="3600">
              <a:latin typeface="Verdana" pitchFamily="34" charset="0"/>
              <a:ea typeface="黑体" pitchFamily="49" charset="-122"/>
            </a:endParaRP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Consider a 50-kbps satellite channel with a 500-msec round-trip propagation delay, send 1000-bit frames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>
                <a:ea typeface="宋体" pitchFamily="2" charset="-122"/>
              </a:rPr>
              <a:t>     使用</a:t>
            </a:r>
            <a:r>
              <a:rPr lang="en-US" altLang="zh-CN">
                <a:ea typeface="宋体" pitchFamily="2" charset="-122"/>
              </a:rPr>
              <a:t>GBN</a:t>
            </a:r>
            <a:r>
              <a:rPr lang="zh-CN" altLang="en-US">
                <a:ea typeface="宋体" pitchFamily="2" charset="-122"/>
              </a:rPr>
              <a:t>协议</a:t>
            </a:r>
            <a:r>
              <a:rPr lang="en-US" altLang="zh-CN">
                <a:ea typeface="宋体" pitchFamily="2" charset="-122"/>
              </a:rPr>
              <a:t>,</a:t>
            </a:r>
            <a:r>
              <a:rPr lang="zh-CN" altLang="en-US">
                <a:ea typeface="宋体" pitchFamily="2" charset="-122"/>
              </a:rPr>
              <a:t>若使效率达到</a:t>
            </a:r>
            <a:r>
              <a:rPr lang="en-US" altLang="zh-CN">
                <a:ea typeface="宋体" pitchFamily="2" charset="-122"/>
              </a:rPr>
              <a:t>50%,</a:t>
            </a:r>
            <a:r>
              <a:rPr lang="zh-CN" altLang="en-US">
                <a:ea typeface="宋体" pitchFamily="2" charset="-122"/>
              </a:rPr>
              <a:t>序号的比特数至少是多少</a:t>
            </a:r>
            <a:r>
              <a:rPr lang="en-US" altLang="zh-CN">
                <a:ea typeface="宋体" pitchFamily="2" charset="-122"/>
              </a:rPr>
              <a:t>?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</a:rPr>
              <a:t>    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</a:rPr>
              <a:t>     </a:t>
            </a:r>
            <a:r>
              <a:rPr lang="en-US" altLang="zh-CN">
                <a:ea typeface="黑体" pitchFamily="49" charset="-122"/>
              </a:rPr>
              <a:t>0.5=N/(1+2a)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>
                <a:ea typeface="黑体" pitchFamily="49" charset="-122"/>
              </a:rPr>
              <a:t>     a=250/(1000/50)=12.5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60363" y="2066925"/>
            <a:ext cx="8577262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pt-BR" altLang="zh-CN" sz="6000">
                <a:solidFill>
                  <a:srgbClr val="993300"/>
                </a:solidFill>
                <a:latin typeface="Times New Roman" pitchFamily="18" charset="0"/>
                <a:ea typeface="宋体" pitchFamily="2" charset="-122"/>
              </a:rPr>
              <a:t>3.6 Example Data Link Protocols </a:t>
            </a:r>
            <a:endParaRPr lang="en-US" altLang="zh-CN" sz="6000">
              <a:solidFill>
                <a:srgbClr val="99330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Example Data Link Protocols</a:t>
            </a:r>
            <a:endParaRPr lang="zh-CN" altLang="en-US">
              <a:ea typeface="黑体" pitchFamily="49" charset="-122"/>
            </a:endParaRP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HDLC – High-Level Data Link Control</a:t>
            </a: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The Data Link Layer in the Internet</a:t>
            </a: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SLIP (</a:t>
            </a:r>
            <a:r>
              <a:rPr lang="en-US" altLang="zh-CN" u="sng" dirty="0">
                <a:ea typeface="宋体" pitchFamily="2" charset="-122"/>
              </a:rPr>
              <a:t>S</a:t>
            </a:r>
            <a:r>
              <a:rPr lang="en-US" altLang="zh-CN" dirty="0">
                <a:ea typeface="宋体" pitchFamily="2" charset="-122"/>
              </a:rPr>
              <a:t>erial </a:t>
            </a:r>
            <a:r>
              <a:rPr lang="en-US" altLang="zh-CN" u="sng" dirty="0">
                <a:ea typeface="宋体" pitchFamily="2" charset="-122"/>
              </a:rPr>
              <a:t>L</a:t>
            </a:r>
            <a:r>
              <a:rPr lang="en-US" altLang="zh-CN" dirty="0">
                <a:ea typeface="宋体" pitchFamily="2" charset="-122"/>
              </a:rPr>
              <a:t>ine </a:t>
            </a:r>
            <a:r>
              <a:rPr lang="en-US" altLang="zh-CN" u="sng" dirty="0">
                <a:ea typeface="宋体" pitchFamily="2" charset="-122"/>
              </a:rPr>
              <a:t>IP</a:t>
            </a:r>
            <a:r>
              <a:rPr lang="en-US" altLang="zh-CN" dirty="0">
                <a:ea typeface="宋体" pitchFamily="2" charset="-122"/>
              </a:rPr>
              <a:t>)</a:t>
            </a: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PPP  (</a:t>
            </a:r>
            <a:r>
              <a:rPr lang="en-US" altLang="zh-CN" u="sng" dirty="0">
                <a:ea typeface="宋体" pitchFamily="2" charset="-122"/>
              </a:rPr>
              <a:t>P</a:t>
            </a:r>
            <a:r>
              <a:rPr lang="en-US" altLang="zh-CN" dirty="0">
                <a:ea typeface="宋体" pitchFamily="2" charset="-122"/>
              </a:rPr>
              <a:t>oint-to-</a:t>
            </a:r>
            <a:r>
              <a:rPr lang="en-US" altLang="zh-CN" u="sng" dirty="0">
                <a:ea typeface="宋体" pitchFamily="2" charset="-122"/>
              </a:rPr>
              <a:t>P</a:t>
            </a:r>
            <a:r>
              <a:rPr lang="en-US" altLang="zh-CN" dirty="0">
                <a:ea typeface="宋体" pitchFamily="2" charset="-122"/>
              </a:rPr>
              <a:t>oint </a:t>
            </a:r>
            <a:r>
              <a:rPr lang="en-US" altLang="zh-CN" u="sng">
                <a:ea typeface="宋体" pitchFamily="2" charset="-122"/>
              </a:rPr>
              <a:t>P</a:t>
            </a:r>
            <a:r>
              <a:rPr lang="en-US" altLang="zh-CN">
                <a:ea typeface="宋体" pitchFamily="2" charset="-122"/>
              </a:rPr>
              <a:t>rotocol)</a:t>
            </a:r>
            <a:endParaRPr lang="zh-CN" altLang="en-US" dirty="0">
              <a:ea typeface="宋体" pitchFamily="2" charset="-122"/>
            </a:endParaRP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PACKET over SONET</a:t>
            </a: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ADSL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87325" y="2425700"/>
            <a:ext cx="8956675" cy="25368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 i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HDLC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 i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(High-Level Data Link Control)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Character Count</a:t>
            </a:r>
            <a:endParaRPr kumimoji="1" lang="en-US" altLang="zh-CN" sz="2000" b="1" baseline="-2500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5391150"/>
            <a:ext cx="8748712" cy="1150938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2400">
                <a:solidFill>
                  <a:schemeClr val="tx1"/>
                </a:solidFill>
                <a:ea typeface="黑体" pitchFamily="49" charset="-122"/>
              </a:rPr>
              <a:t>A character stream. 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z="2400">
                <a:solidFill>
                  <a:schemeClr val="tx1"/>
                </a:solidFill>
                <a:ea typeface="黑体" pitchFamily="49" charset="-122"/>
              </a:rPr>
              <a:t> (a) Without errors.   (b) With one error.</a:t>
            </a:r>
          </a:p>
        </p:txBody>
      </p:sp>
      <p:pic>
        <p:nvPicPr>
          <p:cNvPr id="14340" name="Picture 4" descr="3-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2330450"/>
            <a:ext cx="7048500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0" y="920750"/>
            <a:ext cx="88852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800100" indent="-3429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257300" indent="-3429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714500" indent="-3429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171700" indent="-3429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r>
              <a:rPr lang="en-US" altLang="zh-CN" sz="2400">
                <a:solidFill>
                  <a:srgbClr val="333399"/>
                </a:solidFill>
              </a:rPr>
              <a:t>Character count(</a:t>
            </a:r>
            <a:r>
              <a:rPr lang="zh-CN" altLang="en-US" sz="2400">
                <a:solidFill>
                  <a:srgbClr val="333399"/>
                </a:solidFill>
                <a:ea typeface="黑体" pitchFamily="49" charset="-122"/>
              </a:rPr>
              <a:t>字符计数</a:t>
            </a:r>
            <a:r>
              <a:rPr lang="en-US" altLang="zh-CN" sz="2400">
                <a:solidFill>
                  <a:srgbClr val="333399"/>
                </a:solidFill>
                <a:ea typeface="黑体" pitchFamily="49" charset="-122"/>
              </a:rPr>
              <a:t>):</a:t>
            </a:r>
          </a:p>
          <a:p>
            <a:pPr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333399"/>
                </a:solidFill>
              </a:rPr>
              <a:t>   Uses a field in the header to specify the number of characters in the frame (DEC:DDCMP)</a:t>
            </a:r>
            <a:endParaRPr lang="zh-CN" altLang="en-US" sz="2400">
              <a:solidFill>
                <a:srgbClr val="333399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History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IBM SDLC ,1974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Synchronous Data Link Control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ANSI ADCCP 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Advanced Data Communication Control Procedure 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ISO HDLC 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High-level Data Link Control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CCITT(ITU-T) LAPB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LAP (Link Access Procedure) 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LAPB (Link Access Procedure – Balanced mode) 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HDLC Frame format 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>
                <a:ea typeface="宋体" pitchFamily="2" charset="-122"/>
              </a:rPr>
              <a:t>Frame format for bit-oriented protocols.</a:t>
            </a:r>
          </a:p>
        </p:txBody>
      </p:sp>
      <p:pic>
        <p:nvPicPr>
          <p:cNvPr id="125956" name="Picture 4" descr="3-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870200"/>
            <a:ext cx="78295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HDLC Frames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8" y="3563938"/>
            <a:ext cx="8501062" cy="2693987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400">
                <a:ea typeface="宋体" pitchFamily="2" charset="-122"/>
              </a:rPr>
              <a:t>Control field of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>
                <a:solidFill>
                  <a:schemeClr val="accent2"/>
                </a:solidFill>
                <a:ea typeface="宋体" pitchFamily="2" charset="-122"/>
              </a:rPr>
              <a:t>(a)</a:t>
            </a:r>
            <a:r>
              <a:rPr lang="en-US" altLang="zh-CN" sz="2400">
                <a:ea typeface="宋体" pitchFamily="2" charset="-122"/>
              </a:rPr>
              <a:t> An information frame. (I)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sz="2400">
                <a:ea typeface="宋体" pitchFamily="2" charset="-122"/>
              </a:rPr>
              <a:t> A supervisory frame. (RR/RNR/REJ/SREJ)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>
                <a:solidFill>
                  <a:schemeClr val="accent2"/>
                </a:solidFill>
                <a:ea typeface="宋体" pitchFamily="2" charset="-122"/>
              </a:rPr>
              <a:t>(c)</a:t>
            </a:r>
            <a:r>
              <a:rPr lang="en-US" altLang="zh-CN" sz="2400">
                <a:ea typeface="宋体" pitchFamily="2" charset="-122"/>
              </a:rPr>
              <a:t> An unnumbered frame.(SABM,UA,DISC,FRMR)</a:t>
            </a:r>
          </a:p>
          <a:p>
            <a:pPr eaLnBrk="1" hangingPunct="1">
              <a:buFont typeface="Wingdings" pitchFamily="2" charset="2"/>
              <a:buNone/>
            </a:pPr>
            <a:r>
              <a:rPr kumimoji="1" lang="en-US" altLang="zh-CN" sz="2400">
                <a:ea typeface="宋体" pitchFamily="2" charset="-122"/>
              </a:rPr>
              <a:t>     First one or two bits of control filed identify frame type</a:t>
            </a:r>
          </a:p>
        </p:txBody>
      </p:sp>
      <p:pic>
        <p:nvPicPr>
          <p:cNvPr id="126980" name="Picture 4" descr="3-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3" y="787400"/>
            <a:ext cx="6132512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I-frame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863" y="877888"/>
            <a:ext cx="8748712" cy="25781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If the first bit of the control field is 0, this means the frame is an I-frame.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</a:rPr>
              <a:t>3-bit N(S)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</a:rPr>
              <a:t>1-bit P/F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</a:rPr>
              <a:t>3-bit N(R)</a:t>
            </a:r>
            <a:endParaRPr lang="zh-CN" altLang="en-US">
              <a:ea typeface="宋体" pitchFamily="2" charset="-122"/>
            </a:endParaRPr>
          </a:p>
        </p:txBody>
      </p:sp>
      <p:pic>
        <p:nvPicPr>
          <p:cNvPr id="1280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3617913"/>
            <a:ext cx="7304087" cy="166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S-frame Control Field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863" y="877888"/>
            <a:ext cx="8748712" cy="2957512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If the first 2 bits of the control field are 10, this means the frame is an S-frame.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Code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RR, RNR, REJ, SREJ  (3-bit N(R))</a:t>
            </a:r>
          </a:p>
        </p:txBody>
      </p:sp>
      <p:pic>
        <p:nvPicPr>
          <p:cNvPr id="129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3267075"/>
            <a:ext cx="6164263" cy="207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47638"/>
            <a:ext cx="7772400" cy="841375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U-frame</a:t>
            </a:r>
          </a:p>
        </p:txBody>
      </p:sp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017588"/>
            <a:ext cx="6846888" cy="517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P/F Bit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69863" y="877888"/>
            <a:ext cx="8716962" cy="4060825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/>
              <a:t>Use depends on context</a:t>
            </a:r>
            <a:r>
              <a:rPr lang="en-US" altLang="zh-CN" sz="2400">
                <a:ea typeface="宋体" pitchFamily="2" charset="-122"/>
              </a:rPr>
              <a:t> 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US" altLang="en-US" sz="2400"/>
              <a:t>Unbalanced configuration</a:t>
            </a:r>
            <a:endParaRPr lang="en-US" altLang="zh-CN" sz="2400">
              <a:ea typeface="宋体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ea typeface="宋体" pitchFamily="2" charset="-122"/>
              </a:rPr>
              <a:t>Poll: Invite the terminal to send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ea typeface="宋体" pitchFamily="2" charset="-122"/>
              </a:rPr>
              <a:t>Final: All the frames sent by the terminal, except the final one, have the P/F bit set to 0. The final one is 1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US" altLang="zh-CN" sz="2400">
                <a:ea typeface="宋体" pitchFamily="2" charset="-122"/>
              </a:rPr>
              <a:t>B</a:t>
            </a:r>
            <a:r>
              <a:rPr lang="en-US" altLang="en-US" sz="2400"/>
              <a:t>alanced configuration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Command </a:t>
            </a:r>
            <a:r>
              <a:rPr lang="en-US" altLang="zh-CN" sz="2000">
                <a:ea typeface="宋体" pitchFamily="2" charset="-122"/>
              </a:rPr>
              <a:t>(</a:t>
            </a:r>
            <a:r>
              <a:rPr lang="en-US" altLang="en-US" sz="2000"/>
              <a:t>P bit</a:t>
            </a:r>
            <a:r>
              <a:rPr lang="en-US" altLang="zh-CN" sz="2000">
                <a:ea typeface="宋体" pitchFamily="2" charset="-122"/>
              </a:rPr>
              <a:t>): P=</a:t>
            </a:r>
            <a:r>
              <a:rPr lang="en-US" altLang="en-US" sz="2000"/>
              <a:t>1 to solicit (poll) response from peer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Response </a:t>
            </a:r>
            <a:r>
              <a:rPr lang="en-US" altLang="zh-CN" sz="2000">
                <a:ea typeface="宋体" pitchFamily="2" charset="-122"/>
              </a:rPr>
              <a:t>(</a:t>
            </a:r>
            <a:r>
              <a:rPr lang="en-US" altLang="en-US" sz="2000"/>
              <a:t>F bit</a:t>
            </a:r>
            <a:r>
              <a:rPr lang="en-US" altLang="zh-CN" sz="2000">
                <a:ea typeface="宋体" pitchFamily="2" charset="-122"/>
              </a:rPr>
              <a:t>): F=</a:t>
            </a:r>
            <a:r>
              <a:rPr lang="en-US" altLang="en-US" sz="2000"/>
              <a:t>1 indicates response to soliciting command</a:t>
            </a:r>
            <a:r>
              <a:rPr lang="en-US" altLang="zh-CN" sz="2000">
                <a:ea typeface="宋体" pitchFamily="2" charset="-122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ea typeface="宋体" pitchFamily="2" charset="-122"/>
              </a:rPr>
              <a:t>Force the other machine to send a Supervisory frame immediately rather than waiting for reverse traffic onto which to piggyback the window information</a:t>
            </a:r>
          </a:p>
        </p:txBody>
      </p:sp>
      <p:graphicFrame>
        <p:nvGraphicFramePr>
          <p:cNvPr id="13107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884238" y="4797425"/>
          <a:ext cx="6691312" cy="205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09" name="Visio" r:id="rId3" imgW="3632329" imgH="1118143" progId="Visio.Drawing.11">
                  <p:embed/>
                </p:oleObj>
              </mc:Choice>
              <mc:Fallback>
                <p:oleObj name="Visio" r:id="rId3" imgW="3632329" imgH="1118143" progId="Visio.Drawing.11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4797425"/>
                        <a:ext cx="6691312" cy="205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ACK</a:t>
            </a:r>
            <a:r>
              <a:rPr lang="en-US" altLang="zh-CN" sz="4400">
                <a:ea typeface="黑体" pitchFamily="49" charset="-122"/>
              </a:rPr>
              <a:t> Frame: RR &amp; RNR</a:t>
            </a:r>
            <a:endParaRPr lang="en-US" altLang="zh-CN">
              <a:latin typeface="Verdana" pitchFamily="34" charset="0"/>
              <a:ea typeface="黑体" pitchFamily="49" charset="-122"/>
            </a:endParaRP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1300" y="855663"/>
            <a:ext cx="8593138" cy="53340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RR: Reveiver Ready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ACK frame used to indicate the N(R) frame expected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This frame is used when there is no reverse traffic to use for piggybacking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RNR: Reveiver Not Ready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It acknowledges all frames up to but not including N(R) , just as RR does,  but it tells the sender to stop sending (Flow control)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NAK</a:t>
            </a:r>
            <a:r>
              <a:rPr lang="en-US" altLang="zh-CN" sz="4400">
                <a:ea typeface="黑体" pitchFamily="49" charset="-122"/>
              </a:rPr>
              <a:t> Frame</a:t>
            </a:r>
            <a:r>
              <a:rPr lang="en-US" altLang="zh-CN">
                <a:ea typeface="黑体" pitchFamily="49" charset="-122"/>
              </a:rPr>
              <a:t>: REJ &amp; SREJ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5900" y="977900"/>
            <a:ext cx="8739188" cy="5287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>
                <a:ea typeface="黑体" pitchFamily="49" charset="-122"/>
              </a:rPr>
              <a:t>REJ: Reject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黑体" pitchFamily="49" charset="-122"/>
              </a:rPr>
              <a:t>Indicate that a transmission error has been detected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黑体" pitchFamily="49" charset="-122"/>
              </a:rPr>
              <a:t>The </a:t>
            </a:r>
            <a:r>
              <a:rPr lang="en-US" altLang="zh-CN" b="1">
                <a:solidFill>
                  <a:srgbClr val="993300"/>
                </a:solidFill>
                <a:latin typeface="Times New Roman" pitchFamily="18" charset="0"/>
                <a:ea typeface="黑体" pitchFamily="49" charset="-122"/>
              </a:rPr>
              <a:t>N(R)</a:t>
            </a:r>
            <a:r>
              <a:rPr lang="en-US" altLang="zh-CN" b="1" i="1">
                <a:solidFill>
                  <a:srgbClr val="993300"/>
                </a:solidFill>
                <a:latin typeface="Times New Roman" pitchFamily="18" charset="0"/>
                <a:ea typeface="黑体" pitchFamily="49" charset="-122"/>
              </a:rPr>
              <a:t> </a:t>
            </a:r>
            <a:r>
              <a:rPr lang="en-US" altLang="zh-CN">
                <a:ea typeface="黑体" pitchFamily="49" charset="-122"/>
              </a:rPr>
              <a:t>field indicates the first frame in sequence not received correctly (i.e., the frame to be retransmitted)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黑体" pitchFamily="49" charset="-122"/>
              </a:rPr>
              <a:t>The sender is required to retransmit </a:t>
            </a:r>
            <a:r>
              <a:rPr lang="en-US" altLang="zh-CN">
                <a:solidFill>
                  <a:srgbClr val="993300"/>
                </a:solidFill>
                <a:ea typeface="黑体" pitchFamily="49" charset="-122"/>
              </a:rPr>
              <a:t>all outstanding frames starting at</a:t>
            </a:r>
            <a:r>
              <a:rPr lang="en-US" altLang="zh-CN">
                <a:ea typeface="黑体" pitchFamily="49" charset="-122"/>
              </a:rPr>
              <a:t> </a:t>
            </a:r>
            <a:r>
              <a:rPr lang="en-US" altLang="zh-CN" b="1">
                <a:solidFill>
                  <a:srgbClr val="993300"/>
                </a:solidFill>
                <a:latin typeface="Times New Roman" pitchFamily="18" charset="0"/>
                <a:ea typeface="黑体" pitchFamily="49" charset="-122"/>
              </a:rPr>
              <a:t>N(R)</a:t>
            </a:r>
            <a:r>
              <a:rPr lang="en-US" altLang="zh-CN" b="1" i="1">
                <a:solidFill>
                  <a:srgbClr val="993300"/>
                </a:solidFill>
                <a:latin typeface="Times New Roman" pitchFamily="18" charset="0"/>
                <a:ea typeface="黑体" pitchFamily="49" charset="-122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ea typeface="黑体" pitchFamily="49" charset="-122"/>
              </a:rPr>
              <a:t>SREJ: Selective Reject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黑体" pitchFamily="49" charset="-122"/>
              </a:rPr>
              <a:t>Calls for retransmission of </a:t>
            </a:r>
            <a:r>
              <a:rPr lang="en-US" altLang="zh-CN">
                <a:solidFill>
                  <a:srgbClr val="993300"/>
                </a:solidFill>
                <a:ea typeface="黑体" pitchFamily="49" charset="-122"/>
              </a:rPr>
              <a:t>only the frame specified by N(R)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黑体" pitchFamily="49" charset="-122"/>
              </a:rPr>
              <a:t>If a receiver wishes to buffer out-of-sequence frames for potential future use, it can force the retransmission of any specific frame using SREJ</a:t>
            </a:r>
            <a:endParaRPr lang="zh-CN" altLang="en-US"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HDLC Station Types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735013"/>
            <a:ext cx="8143875" cy="38719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Primary station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Controls operation of link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Frames issued are called commands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Maintains separate logical link to each secondary station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Secondary station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Under control of primary station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Frames issued called responses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Combined station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May issue commands and responses</a:t>
            </a:r>
          </a:p>
        </p:txBody>
      </p:sp>
      <p:pic>
        <p:nvPicPr>
          <p:cNvPr id="13414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4467225"/>
            <a:ext cx="4013200" cy="223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0" y="5143500"/>
            <a:ext cx="414972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Byte Stuffing</a:t>
            </a:r>
            <a:r>
              <a:rPr lang="en-US" altLang="zh-CN">
                <a:latin typeface="Verdana" pitchFamily="34" charset="0"/>
                <a:ea typeface="黑体" pitchFamily="49" charset="-122"/>
              </a:rPr>
              <a:t> 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5138" y="5659438"/>
            <a:ext cx="8197850" cy="119856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2000">
                <a:solidFill>
                  <a:schemeClr val="tx1"/>
                </a:solidFill>
                <a:ea typeface="黑体" pitchFamily="49" charset="-122"/>
              </a:rPr>
              <a:t>(</a:t>
            </a:r>
            <a:r>
              <a:rPr lang="en-US" altLang="zh-CN" sz="2000">
                <a:solidFill>
                  <a:schemeClr val="tx1"/>
                </a:solidFill>
                <a:ea typeface="黑体" pitchFamily="49" charset="-122"/>
              </a:rPr>
              <a:t>a) A frame delimited by flag bytes.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ea typeface="黑体" pitchFamily="49" charset="-122"/>
              </a:rPr>
              <a:t>(b) Four examples of byte sequences before and after stuffing.</a:t>
            </a:r>
          </a:p>
        </p:txBody>
      </p:sp>
      <p:pic>
        <p:nvPicPr>
          <p:cNvPr id="15364" name="Picture 4" descr="3-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31975"/>
            <a:ext cx="5945188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277813" y="890588"/>
            <a:ext cx="88661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r>
              <a:rPr lang="en-US" altLang="zh-CN" sz="2400">
                <a:solidFill>
                  <a:srgbClr val="333399"/>
                </a:solidFill>
              </a:rPr>
              <a:t> Flag bytes with byte stuffing (</a:t>
            </a:r>
            <a:r>
              <a:rPr lang="zh-CN" altLang="en-US" sz="2400">
                <a:solidFill>
                  <a:srgbClr val="333399"/>
                </a:solidFill>
                <a:ea typeface="黑体" pitchFamily="49" charset="-122"/>
              </a:rPr>
              <a:t>字符添充</a:t>
            </a:r>
            <a:r>
              <a:rPr lang="en-US" altLang="zh-CN" sz="2400">
                <a:solidFill>
                  <a:srgbClr val="333399"/>
                </a:solidFill>
              </a:rPr>
              <a:t>):Having each frame start and end with special bytes (IBM:BISYNC)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HDLC Link Configurations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Unbalanced</a:t>
            </a:r>
          </a:p>
          <a:p>
            <a:pPr lvl="1" eaLnBrk="1" hangingPunct="1"/>
            <a:r>
              <a:rPr lang="en-US" altLang="en-US"/>
              <a:t>One primary and one or more secondary stations</a:t>
            </a:r>
          </a:p>
          <a:p>
            <a:pPr lvl="1" eaLnBrk="1" hangingPunct="1"/>
            <a:r>
              <a:rPr lang="en-US" altLang="en-US"/>
              <a:t>Supports full-duplex and half-duplex</a:t>
            </a:r>
          </a:p>
          <a:p>
            <a:pPr eaLnBrk="1" hangingPunct="1"/>
            <a:r>
              <a:rPr lang="en-US" altLang="en-US"/>
              <a:t>Balanced</a:t>
            </a:r>
          </a:p>
          <a:p>
            <a:pPr lvl="1" eaLnBrk="1" hangingPunct="1"/>
            <a:r>
              <a:rPr lang="en-US" altLang="en-US"/>
              <a:t>Two combined stations</a:t>
            </a:r>
          </a:p>
          <a:p>
            <a:pPr lvl="1" eaLnBrk="1" hangingPunct="1"/>
            <a:r>
              <a:rPr lang="en-US" altLang="en-US"/>
              <a:t>Supports full-duplex and half-duplex</a:t>
            </a:r>
          </a:p>
          <a:p>
            <a:pPr lvl="1" eaLnBrk="1" hangingPunct="1"/>
            <a:endParaRPr lang="en-US" alt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HDLC Operation</a:t>
            </a:r>
            <a:endParaRPr lang="zh-CN" altLang="en-US">
              <a:ea typeface="黑体" pitchFamily="49" charset="-122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Exchange of information, supervisory and unnumbered frames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Information - data to be transmitted to user (next layer up)</a:t>
            </a:r>
          </a:p>
          <a:p>
            <a:pPr lvl="2" eaLnBrk="1" hangingPunct="1"/>
            <a:r>
              <a:rPr lang="en-US" altLang="zh-CN">
                <a:ea typeface="宋体" pitchFamily="2" charset="-122"/>
              </a:rPr>
              <a:t>Flow and error control piggybacked on information frames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Supervisory - ARQ when piggyback not used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Unnumbered - supplementary link control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Three phrases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Initialization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Data transfer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Disconnect</a:t>
            </a:r>
          </a:p>
          <a:p>
            <a:pPr eaLnBrk="1" hangingPunct="1"/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ea typeface="宋体" pitchFamily="2" charset="-122"/>
              </a:rPr>
              <a:t>E</a:t>
            </a:r>
            <a:r>
              <a:rPr lang="en-US" altLang="zh-CN">
                <a:ea typeface="宋体" pitchFamily="2" charset="-122"/>
              </a:rPr>
              <a:t>xample of HDLC Operation</a:t>
            </a:r>
          </a:p>
        </p:txBody>
      </p:sp>
      <p:pic>
        <p:nvPicPr>
          <p:cNvPr id="137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66"/>
          <a:stretch>
            <a:fillRect/>
          </a:stretch>
        </p:blipFill>
        <p:spPr>
          <a:xfrm>
            <a:off x="277813" y="895350"/>
            <a:ext cx="8372475" cy="4476750"/>
          </a:xfr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ea typeface="宋体" pitchFamily="2" charset="-122"/>
              </a:rPr>
              <a:t>E</a:t>
            </a:r>
            <a:r>
              <a:rPr lang="en-US" altLang="zh-CN">
                <a:ea typeface="宋体" pitchFamily="2" charset="-122"/>
              </a:rPr>
              <a:t>xample of HDLC Operation</a:t>
            </a:r>
            <a:endParaRPr lang="zh-CN" altLang="en-US">
              <a:ea typeface="宋体" pitchFamily="2" charset="-122"/>
            </a:endParaRPr>
          </a:p>
        </p:txBody>
      </p:sp>
      <p:pic>
        <p:nvPicPr>
          <p:cNvPr id="138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55" r="17773" b="6241"/>
          <a:stretch>
            <a:fillRect/>
          </a:stretch>
        </p:blipFill>
        <p:spPr>
          <a:xfrm>
            <a:off x="157163" y="868363"/>
            <a:ext cx="7381875" cy="4759325"/>
          </a:xfr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87325" y="2425700"/>
            <a:ext cx="8956675" cy="25368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 i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SLIP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 i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(Serial Line IP)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SLIP – Serial Line Internet Protocol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9438" y="795338"/>
            <a:ext cx="8005762" cy="5151437"/>
          </a:xfrm>
        </p:spPr>
        <p:txBody>
          <a:bodyPr/>
          <a:lstStyle/>
          <a:p>
            <a:pPr eaLnBrk="1" hangingPunct="1">
              <a:buClr>
                <a:srgbClr val="FF9900"/>
              </a:buClr>
            </a:pPr>
            <a:r>
              <a:rPr lang="en-US" altLang="zh-CN">
                <a:ea typeface="宋体" pitchFamily="2" charset="-122"/>
              </a:rPr>
              <a:t>RFC1055</a:t>
            </a:r>
          </a:p>
          <a:p>
            <a:pPr eaLnBrk="1" hangingPunct="1">
              <a:buClr>
                <a:srgbClr val="FF9900"/>
              </a:buClr>
            </a:pPr>
            <a:r>
              <a:rPr lang="en-US" altLang="zh-CN">
                <a:ea typeface="宋体" pitchFamily="2" charset="-122"/>
              </a:rPr>
              <a:t>Framing: Character Stuffing</a:t>
            </a:r>
          </a:p>
          <a:p>
            <a:pPr lvl="2" eaLnBrk="1" hangingPunct="1"/>
            <a:r>
              <a:rPr lang="en-US" altLang="zh-CN">
                <a:ea typeface="宋体" pitchFamily="2" charset="-122"/>
              </a:rPr>
              <a:t>Use 0xC0 as a flag char</a:t>
            </a:r>
          </a:p>
          <a:p>
            <a:pPr lvl="2" eaLnBrk="1" hangingPunct="1"/>
            <a:r>
              <a:rPr lang="en-US" altLang="zh-CN">
                <a:ea typeface="宋体" pitchFamily="2" charset="-122"/>
              </a:rPr>
              <a:t>Use 0xDB 0xDC to replace 0xC0</a:t>
            </a:r>
          </a:p>
          <a:p>
            <a:pPr lvl="2" eaLnBrk="1" hangingPunct="1"/>
            <a:r>
              <a:rPr lang="en-US" altLang="zh-CN">
                <a:ea typeface="宋体" pitchFamily="2" charset="-122"/>
              </a:rPr>
              <a:t>Use 0xDB 0xDB to replace 0xDB</a:t>
            </a:r>
          </a:p>
          <a:p>
            <a:pPr eaLnBrk="1" hangingPunct="1">
              <a:buClr>
                <a:srgbClr val="FF9900"/>
              </a:buClr>
            </a:pPr>
            <a:r>
              <a:rPr lang="en-US" altLang="zh-CN">
                <a:ea typeface="宋体" pitchFamily="2" charset="-122"/>
              </a:rPr>
              <a:t>Problems</a:t>
            </a:r>
          </a:p>
          <a:p>
            <a:pPr lvl="2" eaLnBrk="1" hangingPunct="1"/>
            <a:r>
              <a:rPr lang="en-US" altLang="zh-CN">
                <a:ea typeface="宋体" pitchFamily="2" charset="-122"/>
              </a:rPr>
              <a:t>No error control</a:t>
            </a:r>
          </a:p>
          <a:p>
            <a:pPr lvl="2" eaLnBrk="1" hangingPunct="1"/>
            <a:r>
              <a:rPr lang="en-US" altLang="zh-CN">
                <a:ea typeface="宋体" pitchFamily="2" charset="-122"/>
              </a:rPr>
              <a:t>Only support IP</a:t>
            </a:r>
          </a:p>
          <a:p>
            <a:pPr lvl="2" eaLnBrk="1" hangingPunct="1"/>
            <a:r>
              <a:rPr lang="en-US" altLang="zh-CN">
                <a:ea typeface="宋体" pitchFamily="2" charset="-122"/>
              </a:rPr>
              <a:t>Don</a:t>
            </a:r>
            <a:r>
              <a:rPr lang="en-US" altLang="zh-CN">
                <a:latin typeface="Times New Roman" pitchFamily="18" charset="0"/>
                <a:ea typeface="宋体" pitchFamily="2" charset="-122"/>
              </a:rPr>
              <a:t>’</a:t>
            </a:r>
            <a:r>
              <a:rPr lang="en-US" altLang="zh-CN">
                <a:ea typeface="宋体" pitchFamily="2" charset="-122"/>
              </a:rPr>
              <a:t>t assign IP address dynamically</a:t>
            </a:r>
          </a:p>
          <a:p>
            <a:pPr lvl="2" eaLnBrk="1" hangingPunct="1"/>
            <a:r>
              <a:rPr lang="en-US" altLang="zh-CN">
                <a:ea typeface="宋体" pitchFamily="2" charset="-122"/>
              </a:rPr>
              <a:t>No authentication</a:t>
            </a:r>
          </a:p>
          <a:p>
            <a:pPr lvl="2" eaLnBrk="1" hangingPunct="1"/>
            <a:r>
              <a:rPr lang="en-US" altLang="zh-CN">
                <a:ea typeface="宋体" pitchFamily="2" charset="-122"/>
              </a:rPr>
              <a:t>Different version exist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87325" y="2425700"/>
            <a:ext cx="8956675" cy="25368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PPP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(Point to Point Protocol )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The Data Link Layer in the Internet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>
                <a:ea typeface="宋体" pitchFamily="2" charset="-122"/>
              </a:rPr>
              <a:t>A home personal computer acting as an internet host.</a:t>
            </a:r>
          </a:p>
        </p:txBody>
      </p:sp>
      <p:pic>
        <p:nvPicPr>
          <p:cNvPr id="142340" name="Picture 4" descr="3-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1863725"/>
            <a:ext cx="8186737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ChangeArrowheads="1"/>
          </p:cNvSpPr>
          <p:nvPr/>
        </p:nvSpPr>
        <p:spPr bwMode="auto">
          <a:xfrm>
            <a:off x="2514600" y="2185988"/>
            <a:ext cx="4800600" cy="3686175"/>
          </a:xfrm>
          <a:prstGeom prst="rect">
            <a:avLst/>
          </a:prstGeom>
          <a:solidFill>
            <a:srgbClr val="3300AA"/>
          </a:solidFill>
          <a:ln w="25400">
            <a:solidFill>
              <a:srgbClr val="3300A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lang="zh-CN" altLang="en-US" sz="7200">
              <a:ea typeface="黑体" pitchFamily="49" charset="-122"/>
            </a:endParaRPr>
          </a:p>
        </p:txBody>
      </p:sp>
      <p:sp>
        <p:nvSpPr>
          <p:cNvPr id="143363" name="Rectangle 3"/>
          <p:cNvSpPr>
            <a:spLocks noChangeArrowheads="1"/>
          </p:cNvSpPr>
          <p:nvPr/>
        </p:nvSpPr>
        <p:spPr bwMode="auto">
          <a:xfrm>
            <a:off x="2286000" y="4572000"/>
            <a:ext cx="4872038" cy="111442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lang="zh-CN" altLang="en-US" sz="7200">
              <a:ea typeface="黑体" pitchFamily="49" charset="-122"/>
            </a:endParaRPr>
          </a:p>
        </p:txBody>
      </p:sp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2343150" y="4800600"/>
            <a:ext cx="4672013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2450" tIns="31805" rIns="22450" bIns="31805"/>
          <a:lstStyle>
            <a:lvl1pPr defTabSz="1077913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tabLst>
                <a:tab pos="538163" algn="l"/>
                <a:tab pos="1077913" algn="l"/>
                <a:tab pos="1616075" algn="l"/>
              </a:tabLst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defTabSz="1077913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tabLst>
                <a:tab pos="538163" algn="l"/>
                <a:tab pos="1077913" algn="l"/>
                <a:tab pos="161607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1077913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tabLst>
                <a:tab pos="538163" algn="l"/>
                <a:tab pos="1077913" algn="l"/>
                <a:tab pos="161607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1077913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77913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fontAlgn="base">
              <a:lnSpc>
                <a:spcPts val="2475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100" b="1">
                <a:solidFill>
                  <a:srgbClr val="000000"/>
                </a:solidFill>
                <a:latin typeface="Arial" pitchFamily="34" charset="0"/>
              </a:rPr>
              <a:t>PHYSICAL</a:t>
            </a:r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2271713" y="3557588"/>
            <a:ext cx="4872037" cy="100012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lang="zh-CN" altLang="en-US" sz="7200">
              <a:ea typeface="黑体" pitchFamily="49" charset="-122"/>
            </a:endParaRPr>
          </a:p>
        </p:txBody>
      </p:sp>
      <p:sp>
        <p:nvSpPr>
          <p:cNvPr id="143366" name="Rectangle 6"/>
          <p:cNvSpPr>
            <a:spLocks noChangeArrowheads="1"/>
          </p:cNvSpPr>
          <p:nvPr/>
        </p:nvSpPr>
        <p:spPr bwMode="auto">
          <a:xfrm>
            <a:off x="3143250" y="4071938"/>
            <a:ext cx="3128963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2450" tIns="31805" rIns="22450" bIns="31805"/>
          <a:lstStyle>
            <a:lvl1pPr defTabSz="1077913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tabLst>
                <a:tab pos="538163" algn="l"/>
                <a:tab pos="1077913" algn="l"/>
                <a:tab pos="1616075" algn="l"/>
              </a:tabLst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defTabSz="1077913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tabLst>
                <a:tab pos="538163" algn="l"/>
                <a:tab pos="1077913" algn="l"/>
                <a:tab pos="161607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1077913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tabLst>
                <a:tab pos="538163" algn="l"/>
                <a:tab pos="1077913" algn="l"/>
                <a:tab pos="161607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1077913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77913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fontAlgn="base">
              <a:lnSpc>
                <a:spcPts val="2475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100" b="1">
                <a:solidFill>
                  <a:srgbClr val="000000"/>
                </a:solidFill>
                <a:latin typeface="Arial" pitchFamily="34" charset="0"/>
              </a:rPr>
              <a:t>LCP</a:t>
            </a:r>
          </a:p>
        </p:txBody>
      </p:sp>
      <p:sp>
        <p:nvSpPr>
          <p:cNvPr id="143367" name="Rectangle 7"/>
          <p:cNvSpPr>
            <a:spLocks noChangeArrowheads="1"/>
          </p:cNvSpPr>
          <p:nvPr/>
        </p:nvSpPr>
        <p:spPr bwMode="auto">
          <a:xfrm>
            <a:off x="2271713" y="1971675"/>
            <a:ext cx="4872037" cy="1557338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lang="zh-CN" altLang="en-US" sz="7200">
              <a:ea typeface="黑体" pitchFamily="49" charset="-122"/>
            </a:endParaRPr>
          </a:p>
        </p:txBody>
      </p:sp>
      <p:sp>
        <p:nvSpPr>
          <p:cNvPr id="143368" name="Rectangle 8"/>
          <p:cNvSpPr>
            <a:spLocks noChangeArrowheads="1"/>
          </p:cNvSpPr>
          <p:nvPr/>
        </p:nvSpPr>
        <p:spPr bwMode="auto">
          <a:xfrm>
            <a:off x="2743200" y="2703513"/>
            <a:ext cx="400685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2450" tIns="31805" rIns="22450" bIns="31805"/>
          <a:lstStyle>
            <a:lvl1pPr defTabSz="1077913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tabLst>
                <a:tab pos="538163" algn="l"/>
                <a:tab pos="1077913" algn="l"/>
                <a:tab pos="1616075" algn="l"/>
              </a:tabLst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defTabSz="1077913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tabLst>
                <a:tab pos="538163" algn="l"/>
                <a:tab pos="1077913" algn="l"/>
                <a:tab pos="161607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1077913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tabLst>
                <a:tab pos="538163" algn="l"/>
                <a:tab pos="1077913" algn="l"/>
                <a:tab pos="161607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1077913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77913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fontAlgn="base">
              <a:lnSpc>
                <a:spcPts val="2475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>
                <a:solidFill>
                  <a:schemeClr val="accent1"/>
                </a:solidFill>
                <a:latin typeface="Arial" pitchFamily="34" charset="0"/>
              </a:rPr>
              <a:t>NCP</a:t>
            </a:r>
            <a:r>
              <a:rPr kumimoji="1" lang="en-US" altLang="zh-CN" sz="2400" b="1">
                <a:solidFill>
                  <a:schemeClr val="accent1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143369" name="Line 9"/>
          <p:cNvSpPr>
            <a:spLocks noChangeShapeType="1"/>
          </p:cNvSpPr>
          <p:nvPr/>
        </p:nvSpPr>
        <p:spPr bwMode="auto">
          <a:xfrm flipH="1">
            <a:off x="357188" y="4543425"/>
            <a:ext cx="18430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370" name="Rectangle 10"/>
          <p:cNvSpPr>
            <a:spLocks noChangeArrowheads="1"/>
          </p:cNvSpPr>
          <p:nvPr/>
        </p:nvSpPr>
        <p:spPr bwMode="auto">
          <a:xfrm>
            <a:off x="628650" y="2857500"/>
            <a:ext cx="12001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2450" tIns="31805" rIns="22450" bIns="31805"/>
          <a:lstStyle>
            <a:lvl1pPr defTabSz="1077913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tabLst>
                <a:tab pos="538163" algn="l"/>
                <a:tab pos="1077913" algn="l"/>
                <a:tab pos="1616075" algn="l"/>
              </a:tabLst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defTabSz="1077913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tabLst>
                <a:tab pos="538163" algn="l"/>
                <a:tab pos="1077913" algn="l"/>
                <a:tab pos="161607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1077913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tabLst>
                <a:tab pos="538163" algn="l"/>
                <a:tab pos="1077913" algn="l"/>
                <a:tab pos="161607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1077913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77913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fontAlgn="base">
              <a:lnSpc>
                <a:spcPts val="33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>
                <a:solidFill>
                  <a:srgbClr val="000000"/>
                </a:solidFill>
                <a:latin typeface="Arial" pitchFamily="34" charset="0"/>
              </a:rPr>
              <a:t>PPP</a:t>
            </a:r>
          </a:p>
        </p:txBody>
      </p:sp>
      <p:sp>
        <p:nvSpPr>
          <p:cNvPr id="143371" name="Rectangle 11"/>
          <p:cNvSpPr>
            <a:spLocks noChangeArrowheads="1"/>
          </p:cNvSpPr>
          <p:nvPr/>
        </p:nvSpPr>
        <p:spPr bwMode="auto">
          <a:xfrm>
            <a:off x="2443163" y="2286000"/>
            <a:ext cx="9286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2450" tIns="31805" rIns="22450" bIns="31805"/>
          <a:lstStyle>
            <a:lvl1pPr defTabSz="1077913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tabLst>
                <a:tab pos="538163" algn="l"/>
                <a:tab pos="1077913" algn="l"/>
                <a:tab pos="1616075" algn="l"/>
              </a:tabLst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defTabSz="1077913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tabLst>
                <a:tab pos="538163" algn="l"/>
                <a:tab pos="1077913" algn="l"/>
                <a:tab pos="161607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1077913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tabLst>
                <a:tab pos="538163" algn="l"/>
                <a:tab pos="1077913" algn="l"/>
                <a:tab pos="161607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1077913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77913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fontAlgn="base">
              <a:lnSpc>
                <a:spcPts val="2475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100" b="1">
                <a:solidFill>
                  <a:srgbClr val="000000"/>
                </a:solidFill>
                <a:latin typeface="Arial" pitchFamily="34" charset="0"/>
              </a:rPr>
              <a:t>IPCP</a:t>
            </a:r>
          </a:p>
        </p:txBody>
      </p:sp>
      <p:sp>
        <p:nvSpPr>
          <p:cNvPr id="143372" name="Rectangle 12"/>
          <p:cNvSpPr>
            <a:spLocks noChangeArrowheads="1"/>
          </p:cNvSpPr>
          <p:nvPr/>
        </p:nvSpPr>
        <p:spPr bwMode="auto">
          <a:xfrm>
            <a:off x="3571875" y="2286000"/>
            <a:ext cx="1042988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2450" tIns="31805" rIns="22450" bIns="31805"/>
          <a:lstStyle>
            <a:lvl1pPr defTabSz="1077913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tabLst>
                <a:tab pos="538163" algn="l"/>
                <a:tab pos="1077913" algn="l"/>
                <a:tab pos="1616075" algn="l"/>
              </a:tabLst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defTabSz="1077913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tabLst>
                <a:tab pos="538163" algn="l"/>
                <a:tab pos="1077913" algn="l"/>
                <a:tab pos="161607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1077913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tabLst>
                <a:tab pos="538163" algn="l"/>
                <a:tab pos="1077913" algn="l"/>
                <a:tab pos="161607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1077913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77913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fontAlgn="base">
              <a:lnSpc>
                <a:spcPts val="2475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100" b="1">
                <a:solidFill>
                  <a:srgbClr val="000000"/>
                </a:solidFill>
                <a:latin typeface="Arial" pitchFamily="34" charset="0"/>
              </a:rPr>
              <a:t>IPXCP</a:t>
            </a:r>
          </a:p>
        </p:txBody>
      </p:sp>
      <p:sp>
        <p:nvSpPr>
          <p:cNvPr id="143373" name="Rectangle 13"/>
          <p:cNvSpPr>
            <a:spLocks noChangeArrowheads="1"/>
          </p:cNvSpPr>
          <p:nvPr/>
        </p:nvSpPr>
        <p:spPr bwMode="auto">
          <a:xfrm>
            <a:off x="4957763" y="2300288"/>
            <a:ext cx="1843087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2450" tIns="31805" rIns="22450" bIns="31805"/>
          <a:lstStyle>
            <a:lvl1pPr defTabSz="1077913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tabLst>
                <a:tab pos="538163" algn="l"/>
                <a:tab pos="1077913" algn="l"/>
                <a:tab pos="1616075" algn="l"/>
              </a:tabLst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defTabSz="1077913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tabLst>
                <a:tab pos="538163" algn="l"/>
                <a:tab pos="1077913" algn="l"/>
                <a:tab pos="161607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1077913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tabLst>
                <a:tab pos="538163" algn="l"/>
                <a:tab pos="1077913" algn="l"/>
                <a:tab pos="161607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1077913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77913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fontAlgn="base">
              <a:lnSpc>
                <a:spcPts val="2475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100" b="1">
                <a:solidFill>
                  <a:schemeClr val="accent2"/>
                </a:solidFill>
                <a:latin typeface="Arial" pitchFamily="34" charset="0"/>
              </a:rPr>
              <a:t>Others</a:t>
            </a:r>
          </a:p>
        </p:txBody>
      </p:sp>
      <p:sp>
        <p:nvSpPr>
          <p:cNvPr id="143374" name="Line 14"/>
          <p:cNvSpPr>
            <a:spLocks noChangeShapeType="1"/>
          </p:cNvSpPr>
          <p:nvPr/>
        </p:nvSpPr>
        <p:spPr bwMode="auto">
          <a:xfrm flipH="1">
            <a:off x="342900" y="1957388"/>
            <a:ext cx="18716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375" name="Line 15"/>
          <p:cNvSpPr>
            <a:spLocks noChangeShapeType="1"/>
          </p:cNvSpPr>
          <p:nvPr/>
        </p:nvSpPr>
        <p:spPr bwMode="auto">
          <a:xfrm flipV="1">
            <a:off x="5746750" y="1114425"/>
            <a:ext cx="25400" cy="23431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376" name="Line 16"/>
          <p:cNvSpPr>
            <a:spLocks noChangeShapeType="1"/>
          </p:cNvSpPr>
          <p:nvPr/>
        </p:nvSpPr>
        <p:spPr bwMode="auto">
          <a:xfrm flipV="1">
            <a:off x="3371850" y="1128713"/>
            <a:ext cx="0" cy="23590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377" name="Line 17"/>
          <p:cNvSpPr>
            <a:spLocks noChangeShapeType="1"/>
          </p:cNvSpPr>
          <p:nvPr/>
        </p:nvSpPr>
        <p:spPr bwMode="auto">
          <a:xfrm flipH="1" flipV="1">
            <a:off x="4714875" y="1100138"/>
            <a:ext cx="25400" cy="23463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378" name="Rectangle 18"/>
          <p:cNvSpPr>
            <a:spLocks noChangeArrowheads="1"/>
          </p:cNvSpPr>
          <p:nvPr/>
        </p:nvSpPr>
        <p:spPr bwMode="auto">
          <a:xfrm>
            <a:off x="2614613" y="1457325"/>
            <a:ext cx="75723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2450" tIns="31805" rIns="22450" bIns="31805"/>
          <a:lstStyle>
            <a:lvl1pPr defTabSz="1077913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tabLst>
                <a:tab pos="538163" algn="l"/>
                <a:tab pos="1077913" algn="l"/>
                <a:tab pos="1616075" algn="l"/>
              </a:tabLst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defTabSz="1077913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tabLst>
                <a:tab pos="538163" algn="l"/>
                <a:tab pos="1077913" algn="l"/>
                <a:tab pos="161607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1077913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tabLst>
                <a:tab pos="538163" algn="l"/>
                <a:tab pos="1077913" algn="l"/>
                <a:tab pos="161607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1077913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77913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fontAlgn="base">
              <a:lnSpc>
                <a:spcPts val="2475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100" b="1">
                <a:solidFill>
                  <a:srgbClr val="000000"/>
                </a:solidFill>
                <a:latin typeface="Arial" pitchFamily="34" charset="0"/>
              </a:rPr>
              <a:t>IP</a:t>
            </a:r>
          </a:p>
        </p:txBody>
      </p:sp>
      <p:sp>
        <p:nvSpPr>
          <p:cNvPr id="143379" name="Rectangle 19"/>
          <p:cNvSpPr>
            <a:spLocks noChangeArrowheads="1"/>
          </p:cNvSpPr>
          <p:nvPr/>
        </p:nvSpPr>
        <p:spPr bwMode="auto">
          <a:xfrm>
            <a:off x="3743325" y="1457325"/>
            <a:ext cx="757238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2450" tIns="31805" rIns="22450" bIns="31805"/>
          <a:lstStyle>
            <a:lvl1pPr defTabSz="1077913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tabLst>
                <a:tab pos="538163" algn="l"/>
                <a:tab pos="1077913" algn="l"/>
                <a:tab pos="1616075" algn="l"/>
              </a:tabLst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defTabSz="1077913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tabLst>
                <a:tab pos="538163" algn="l"/>
                <a:tab pos="1077913" algn="l"/>
                <a:tab pos="161607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1077913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tabLst>
                <a:tab pos="538163" algn="l"/>
                <a:tab pos="1077913" algn="l"/>
                <a:tab pos="161607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1077913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77913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fontAlgn="base">
              <a:lnSpc>
                <a:spcPts val="2475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100" b="1">
                <a:solidFill>
                  <a:srgbClr val="000000"/>
                </a:solidFill>
                <a:latin typeface="Arial" pitchFamily="34" charset="0"/>
              </a:rPr>
              <a:t>IPX</a:t>
            </a:r>
          </a:p>
        </p:txBody>
      </p:sp>
      <p:sp>
        <p:nvSpPr>
          <p:cNvPr id="143380" name="Rectangle 20"/>
          <p:cNvSpPr>
            <a:spLocks noChangeArrowheads="1"/>
          </p:cNvSpPr>
          <p:nvPr/>
        </p:nvSpPr>
        <p:spPr bwMode="auto">
          <a:xfrm>
            <a:off x="4572000" y="1457325"/>
            <a:ext cx="262890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2450" tIns="31805" rIns="22450" bIns="31805"/>
          <a:lstStyle>
            <a:lvl1pPr defTabSz="1077913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tabLst>
                <a:tab pos="538163" algn="l"/>
                <a:tab pos="1077913" algn="l"/>
                <a:tab pos="1616075" algn="l"/>
              </a:tabLst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defTabSz="1077913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tabLst>
                <a:tab pos="538163" algn="l"/>
                <a:tab pos="1077913" algn="l"/>
                <a:tab pos="161607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1077913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tabLst>
                <a:tab pos="538163" algn="l"/>
                <a:tab pos="1077913" algn="l"/>
                <a:tab pos="161607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1077913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77913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fontAlgn="base">
              <a:lnSpc>
                <a:spcPts val="2475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100" b="1">
                <a:solidFill>
                  <a:srgbClr val="000000"/>
                </a:solidFill>
                <a:latin typeface="Arial" pitchFamily="34" charset="0"/>
              </a:rPr>
              <a:t>Third Layer</a:t>
            </a:r>
          </a:p>
        </p:txBody>
      </p:sp>
      <p:sp>
        <p:nvSpPr>
          <p:cNvPr id="143381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PPP Protocol Sub-layers</a:t>
            </a:r>
          </a:p>
        </p:txBody>
      </p:sp>
    </p:spTree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400175"/>
            <a:ext cx="385762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4387" name="Group 3"/>
          <p:cNvGrpSpPr>
            <a:grpSpLocks/>
          </p:cNvGrpSpPr>
          <p:nvPr/>
        </p:nvGrpSpPr>
        <p:grpSpPr bwMode="auto">
          <a:xfrm>
            <a:off x="4286250" y="2587625"/>
            <a:ext cx="2657475" cy="255588"/>
            <a:chOff x="2400" y="1449"/>
            <a:chExt cx="1488" cy="143"/>
          </a:xfrm>
        </p:grpSpPr>
        <p:sp>
          <p:nvSpPr>
            <p:cNvPr id="144403" name="Rectangle 4"/>
            <p:cNvSpPr>
              <a:spLocks noChangeArrowheads="1"/>
            </p:cNvSpPr>
            <p:nvPr/>
          </p:nvSpPr>
          <p:spPr bwMode="auto">
            <a:xfrm>
              <a:off x="2420" y="1452"/>
              <a:ext cx="1400" cy="136"/>
            </a:xfrm>
            <a:prstGeom prst="rect">
              <a:avLst/>
            </a:prstGeom>
            <a:solidFill>
              <a:srgbClr val="FFD25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endParaRPr lang="zh-CN" altLang="en-US" sz="7200">
                <a:ea typeface="黑体" pitchFamily="49" charset="-122"/>
              </a:endParaRPr>
            </a:p>
          </p:txBody>
        </p:sp>
        <p:sp>
          <p:nvSpPr>
            <p:cNvPr id="144404" name="Oval 5"/>
            <p:cNvSpPr>
              <a:spLocks noChangeArrowheads="1"/>
            </p:cNvSpPr>
            <p:nvPr/>
          </p:nvSpPr>
          <p:spPr bwMode="auto">
            <a:xfrm>
              <a:off x="2400" y="1464"/>
              <a:ext cx="24" cy="112"/>
            </a:xfrm>
            <a:prstGeom prst="ellipse">
              <a:avLst/>
            </a:prstGeom>
            <a:solidFill>
              <a:srgbClr val="000000"/>
            </a:solidFill>
            <a:ln w="508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endParaRPr lang="zh-CN" altLang="en-US" sz="7200">
                <a:ea typeface="黑体" pitchFamily="49" charset="-122"/>
              </a:endParaRPr>
            </a:p>
          </p:txBody>
        </p:sp>
        <p:grpSp>
          <p:nvGrpSpPr>
            <p:cNvPr id="144405" name="Group 6"/>
            <p:cNvGrpSpPr>
              <a:grpSpLocks/>
            </p:cNvGrpSpPr>
            <p:nvPr/>
          </p:nvGrpSpPr>
          <p:grpSpPr bwMode="auto">
            <a:xfrm>
              <a:off x="3800" y="1449"/>
              <a:ext cx="88" cy="143"/>
              <a:chOff x="3800" y="1449"/>
              <a:chExt cx="88" cy="143"/>
            </a:xfrm>
          </p:grpSpPr>
          <p:sp>
            <p:nvSpPr>
              <p:cNvPr id="144406" name="Arc 7"/>
              <p:cNvSpPr>
                <a:spLocks/>
              </p:cNvSpPr>
              <p:nvPr/>
            </p:nvSpPr>
            <p:spPr bwMode="auto">
              <a:xfrm>
                <a:off x="3800" y="1449"/>
                <a:ext cx="88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solidFill>
                <a:srgbClr val="FFD255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407" name="Arc 8"/>
              <p:cNvSpPr>
                <a:spLocks/>
              </p:cNvSpPr>
              <p:nvPr/>
            </p:nvSpPr>
            <p:spPr bwMode="auto">
              <a:xfrm>
                <a:off x="3808" y="1520"/>
                <a:ext cx="80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D255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44388" name="Rectangle 9"/>
          <p:cNvSpPr>
            <a:spLocks noChangeArrowheads="1"/>
          </p:cNvSpPr>
          <p:nvPr/>
        </p:nvSpPr>
        <p:spPr bwMode="auto">
          <a:xfrm>
            <a:off x="4286250" y="2143125"/>
            <a:ext cx="2557463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2450" tIns="31805" rIns="22450" bIns="31805"/>
          <a:lstStyle>
            <a:lvl1pPr defTabSz="1077913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tabLst>
                <a:tab pos="538163" algn="l"/>
                <a:tab pos="1077913" algn="l"/>
                <a:tab pos="1616075" algn="l"/>
              </a:tabLst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defTabSz="1077913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tabLst>
                <a:tab pos="538163" algn="l"/>
                <a:tab pos="1077913" algn="l"/>
                <a:tab pos="161607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1077913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tabLst>
                <a:tab pos="538163" algn="l"/>
                <a:tab pos="1077913" algn="l"/>
                <a:tab pos="161607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1077913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77913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077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tabLst>
                <a:tab pos="538163" algn="l"/>
                <a:tab pos="1077913" algn="l"/>
                <a:tab pos="1616075" algn="l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fontAlgn="base">
              <a:lnSpc>
                <a:spcPts val="2475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100" b="1">
                <a:solidFill>
                  <a:srgbClr val="000000"/>
                </a:solidFill>
                <a:latin typeface="Arial" pitchFamily="34" charset="0"/>
              </a:rPr>
              <a:t>PPP encapsulation</a:t>
            </a:r>
            <a:endParaRPr kumimoji="1" lang="zh-CN" altLang="en-US" sz="2100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44389" name="Arc 10"/>
          <p:cNvSpPr>
            <a:spLocks/>
          </p:cNvSpPr>
          <p:nvPr/>
        </p:nvSpPr>
        <p:spPr bwMode="auto">
          <a:xfrm>
            <a:off x="1701800" y="2759075"/>
            <a:ext cx="585788" cy="1493838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0 h 21600"/>
              <a:gd name="T4" fmla="*/ 2147483647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600"/>
                </a:moveTo>
                <a:cubicBezTo>
                  <a:pt x="0" y="9696"/>
                  <a:pt x="9630" y="36"/>
                  <a:pt x="21534" y="0"/>
                </a:cubicBezTo>
              </a:path>
              <a:path w="21600" h="21600" stroke="0" extrusionOk="0">
                <a:moveTo>
                  <a:pt x="0" y="21600"/>
                </a:moveTo>
                <a:cubicBezTo>
                  <a:pt x="0" y="9696"/>
                  <a:pt x="9630" y="36"/>
                  <a:pt x="21534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25400" cap="rnd">
            <a:solidFill>
              <a:srgbClr val="190055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4390" name="Arc 11"/>
          <p:cNvSpPr>
            <a:spLocks/>
          </p:cNvSpPr>
          <p:nvPr/>
        </p:nvSpPr>
        <p:spPr bwMode="auto">
          <a:xfrm>
            <a:off x="1844675" y="1157288"/>
            <a:ext cx="549275" cy="1557337"/>
          </a:xfrm>
          <a:custGeom>
            <a:avLst/>
            <a:gdLst>
              <a:gd name="T0" fmla="*/ 2147483647 w 21600"/>
              <a:gd name="T1" fmla="*/ 2147483647 h 26716"/>
              <a:gd name="T2" fmla="*/ 2147483647 w 21600"/>
              <a:gd name="T3" fmla="*/ 0 h 26716"/>
              <a:gd name="T4" fmla="*/ 2147483647 w 21600"/>
              <a:gd name="T5" fmla="*/ 2147483647 h 2671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6716" fill="none" extrusionOk="0">
                <a:moveTo>
                  <a:pt x="15634" y="26715"/>
                </a:moveTo>
                <a:cubicBezTo>
                  <a:pt x="6377" y="24055"/>
                  <a:pt x="0" y="15587"/>
                  <a:pt x="0" y="5956"/>
                </a:cubicBezTo>
                <a:cubicBezTo>
                  <a:pt x="-1" y="3941"/>
                  <a:pt x="281" y="1936"/>
                  <a:pt x="837" y="0"/>
                </a:cubicBezTo>
              </a:path>
              <a:path w="21600" h="26716" stroke="0" extrusionOk="0">
                <a:moveTo>
                  <a:pt x="15634" y="26715"/>
                </a:moveTo>
                <a:cubicBezTo>
                  <a:pt x="6377" y="24055"/>
                  <a:pt x="0" y="15587"/>
                  <a:pt x="0" y="5956"/>
                </a:cubicBezTo>
                <a:cubicBezTo>
                  <a:pt x="-1" y="3941"/>
                  <a:pt x="281" y="1936"/>
                  <a:pt x="837" y="0"/>
                </a:cubicBezTo>
                <a:lnTo>
                  <a:pt x="21600" y="5956"/>
                </a:lnTo>
                <a:lnTo>
                  <a:pt x="15634" y="26715"/>
                </a:lnTo>
                <a:close/>
              </a:path>
            </a:pathLst>
          </a:custGeom>
          <a:noFill/>
          <a:ln w="25400" cap="rnd">
            <a:solidFill>
              <a:srgbClr val="190055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44391" name="Picture 12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3829050"/>
            <a:ext cx="785813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392" name="Picture 13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000125"/>
            <a:ext cx="928687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4393" name="Arc 14"/>
          <p:cNvSpPr>
            <a:spLocks/>
          </p:cNvSpPr>
          <p:nvPr/>
        </p:nvSpPr>
        <p:spPr bwMode="auto">
          <a:xfrm>
            <a:off x="1014413" y="2601913"/>
            <a:ext cx="1443037" cy="236537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 cap="rnd">
            <a:solidFill>
              <a:srgbClr val="190055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44394" name="Picture 15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2271713"/>
            <a:ext cx="600075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395" name="Picture 16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2400300"/>
            <a:ext cx="1157288" cy="70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4396" name="Group 17"/>
          <p:cNvGrpSpPr>
            <a:grpSpLocks/>
          </p:cNvGrpSpPr>
          <p:nvPr/>
        </p:nvGrpSpPr>
        <p:grpSpPr bwMode="auto">
          <a:xfrm>
            <a:off x="1314450" y="2185988"/>
            <a:ext cx="1728788" cy="1157287"/>
            <a:chOff x="736" y="1224"/>
            <a:chExt cx="968" cy="648"/>
          </a:xfrm>
        </p:grpSpPr>
        <p:grpSp>
          <p:nvGrpSpPr>
            <p:cNvPr id="144399" name="Group 18"/>
            <p:cNvGrpSpPr>
              <a:grpSpLocks/>
            </p:cNvGrpSpPr>
            <p:nvPr/>
          </p:nvGrpSpPr>
          <p:grpSpPr bwMode="auto">
            <a:xfrm>
              <a:off x="792" y="1224"/>
              <a:ext cx="912" cy="648"/>
              <a:chOff x="792" y="1224"/>
              <a:chExt cx="912" cy="648"/>
            </a:xfrm>
          </p:grpSpPr>
          <p:sp>
            <p:nvSpPr>
              <p:cNvPr id="144401" name="Rectangle 19"/>
              <p:cNvSpPr>
                <a:spLocks noChangeArrowheads="1"/>
              </p:cNvSpPr>
              <p:nvPr/>
            </p:nvSpPr>
            <p:spPr bwMode="auto">
              <a:xfrm>
                <a:off x="840" y="1256"/>
                <a:ext cx="864" cy="616"/>
              </a:xfrm>
              <a:prstGeom prst="rect">
                <a:avLst/>
              </a:prstGeom>
              <a:solidFill>
                <a:srgbClr val="4000D5"/>
              </a:solidFill>
              <a:ln w="25400">
                <a:solidFill>
                  <a:srgbClr val="19005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2450" tIns="31805" rIns="22450" bIns="31805"/>
              <a:lstStyle>
                <a:lvl1pPr eaLnBrk="0" fontAlgn="b" hangingPunct="0">
                  <a:spcBef>
                    <a:spcPct val="20000"/>
                  </a:spcBef>
                  <a:buClr>
                    <a:srgbClr val="FF6600"/>
                  </a:buClr>
                  <a:buSzPct val="110000"/>
                  <a:buFont typeface="Wingdings" pitchFamily="2" charset="2"/>
                  <a:buChar char="n"/>
                  <a:defRPr sz="2800">
                    <a:solidFill>
                      <a:srgbClr val="000099"/>
                    </a:solidFill>
                    <a:latin typeface="Verdan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009900"/>
                  </a:buClr>
                  <a:buSzPct val="11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00FF"/>
                  </a:buClr>
                  <a:buSzPct val="110000"/>
                  <a:buFont typeface="Wingdings" pitchFamily="2" charset="2"/>
                  <a:buChar char="Ø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buFont typeface="Wingdings" pitchFamily="2" charset="2"/>
                  <a:buNone/>
                </a:pPr>
                <a:endParaRPr lang="zh-CN" altLang="en-US" sz="7200">
                  <a:ea typeface="黑体" pitchFamily="49" charset="-122"/>
                </a:endParaRPr>
              </a:p>
            </p:txBody>
          </p:sp>
          <p:sp>
            <p:nvSpPr>
              <p:cNvPr id="144402" name="Rectangle 20"/>
              <p:cNvSpPr>
                <a:spLocks noChangeArrowheads="1"/>
              </p:cNvSpPr>
              <p:nvPr/>
            </p:nvSpPr>
            <p:spPr bwMode="auto">
              <a:xfrm>
                <a:off x="792" y="1224"/>
                <a:ext cx="864" cy="60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9005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2450" tIns="31805" rIns="22450" bIns="31805"/>
              <a:lstStyle>
                <a:lvl1pPr eaLnBrk="0" fontAlgn="b" hangingPunct="0">
                  <a:spcBef>
                    <a:spcPct val="20000"/>
                  </a:spcBef>
                  <a:buClr>
                    <a:srgbClr val="FF6600"/>
                  </a:buClr>
                  <a:buSzPct val="110000"/>
                  <a:buFont typeface="Wingdings" pitchFamily="2" charset="2"/>
                  <a:buChar char="n"/>
                  <a:defRPr sz="2800">
                    <a:solidFill>
                      <a:srgbClr val="000099"/>
                    </a:solidFill>
                    <a:latin typeface="Verdan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009900"/>
                  </a:buClr>
                  <a:buSzPct val="11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00FF"/>
                  </a:buClr>
                  <a:buSzPct val="110000"/>
                  <a:buFont typeface="Wingdings" pitchFamily="2" charset="2"/>
                  <a:buChar char="Ø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buFont typeface="Wingdings" pitchFamily="2" charset="2"/>
                  <a:buNone/>
                </a:pPr>
                <a:endParaRPr lang="zh-CN" altLang="en-US" sz="7200">
                  <a:ea typeface="黑体" pitchFamily="49" charset="-122"/>
                </a:endParaRPr>
              </a:p>
            </p:txBody>
          </p:sp>
        </p:grpSp>
        <p:sp>
          <p:nvSpPr>
            <p:cNvPr id="144400" name="Rectangle 21"/>
            <p:cNvSpPr>
              <a:spLocks noChangeArrowheads="1"/>
            </p:cNvSpPr>
            <p:nvPr/>
          </p:nvSpPr>
          <p:spPr bwMode="auto">
            <a:xfrm>
              <a:off x="736" y="1240"/>
              <a:ext cx="960" cy="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2450" tIns="31805" rIns="22450" bIns="31805"/>
            <a:lstStyle>
              <a:lvl1pPr defTabSz="1077913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tabLst>
                  <a:tab pos="538163" algn="l"/>
                  <a:tab pos="1077913" algn="l"/>
                  <a:tab pos="1616075" algn="l"/>
                </a:tabLst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1077913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tabLst>
                  <a:tab pos="538163" algn="l"/>
                  <a:tab pos="1077913" algn="l"/>
                  <a:tab pos="1616075" algn="l"/>
                </a:tabLst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1077913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tabLst>
                  <a:tab pos="538163" algn="l"/>
                  <a:tab pos="1077913" algn="l"/>
                  <a:tab pos="1616075" algn="l"/>
                </a:tabLst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1077913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tabLst>
                  <a:tab pos="538163" algn="l"/>
                  <a:tab pos="1077913" algn="l"/>
                  <a:tab pos="1616075" algn="l"/>
                </a:tabLs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1077913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tabLst>
                  <a:tab pos="538163" algn="l"/>
                  <a:tab pos="1077913" algn="l"/>
                  <a:tab pos="1616075" algn="l"/>
                </a:tabLs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10779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tabLst>
                  <a:tab pos="538163" algn="l"/>
                  <a:tab pos="1077913" algn="l"/>
                  <a:tab pos="1616075" algn="l"/>
                </a:tabLs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10779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tabLst>
                  <a:tab pos="538163" algn="l"/>
                  <a:tab pos="1077913" algn="l"/>
                  <a:tab pos="1616075" algn="l"/>
                </a:tabLs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10779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tabLst>
                  <a:tab pos="538163" algn="l"/>
                  <a:tab pos="1077913" algn="l"/>
                  <a:tab pos="1616075" algn="l"/>
                </a:tabLs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107791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tabLst>
                  <a:tab pos="538163" algn="l"/>
                  <a:tab pos="1077913" algn="l"/>
                  <a:tab pos="1616075" algn="l"/>
                </a:tabLs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fontAlgn="base">
                <a:lnSpc>
                  <a:spcPts val="2475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100" b="1">
                  <a:solidFill>
                    <a:srgbClr val="000000"/>
                  </a:solidFill>
                  <a:latin typeface="Arial" pitchFamily="34" charset="0"/>
                </a:rPr>
                <a:t>TCP/IP</a:t>
              </a:r>
            </a:p>
            <a:p>
              <a:pPr algn="ctr" fontAlgn="base">
                <a:lnSpc>
                  <a:spcPts val="2475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100" b="1">
                  <a:solidFill>
                    <a:srgbClr val="000000"/>
                  </a:solidFill>
                  <a:latin typeface="Arial" pitchFamily="34" charset="0"/>
                </a:rPr>
                <a:t>Novell IPX</a:t>
              </a:r>
            </a:p>
            <a:p>
              <a:pPr algn="ctr" fontAlgn="base">
                <a:lnSpc>
                  <a:spcPts val="2475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100" b="1">
                  <a:solidFill>
                    <a:srgbClr val="000000"/>
                  </a:solidFill>
                  <a:latin typeface="Arial" pitchFamily="34" charset="0"/>
                </a:rPr>
                <a:t>…...</a:t>
              </a:r>
            </a:p>
          </p:txBody>
        </p:sp>
      </p:grpSp>
      <p:pic>
        <p:nvPicPr>
          <p:cNvPr id="144397" name="Picture 2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88" y="2428875"/>
            <a:ext cx="1157287" cy="70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4398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Multiple protocols</a:t>
            </a:r>
            <a:r>
              <a:rPr lang="en-US" altLang="zh-CN">
                <a:latin typeface="Verdana" pitchFamily="34" charset="0"/>
                <a:ea typeface="黑体" pitchFamily="49" charset="-122"/>
              </a:rPr>
              <a:t> 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Bit Stuffing</a:t>
            </a:r>
            <a:r>
              <a:rPr lang="en-US" altLang="zh-CN">
                <a:latin typeface="Verdana" pitchFamily="34" charset="0"/>
                <a:ea typeface="黑体" pitchFamily="49" charset="-122"/>
              </a:rPr>
              <a:t>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814" y="5475288"/>
            <a:ext cx="9144000" cy="1277937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ea typeface="黑体" pitchFamily="49" charset="-122"/>
              </a:rPr>
              <a:t>(a) The original data.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ea typeface="黑体" pitchFamily="49" charset="-122"/>
              </a:rPr>
              <a:t>(b) The data as they appear on the line.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ea typeface="黑体" pitchFamily="49" charset="-122"/>
              </a:rPr>
              <a:t>(c) The data as they are stored in receiver’s memory after destuffing.</a:t>
            </a:r>
          </a:p>
        </p:txBody>
      </p:sp>
      <p:pic>
        <p:nvPicPr>
          <p:cNvPr id="16388" name="Picture 4" descr="3-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3376613"/>
            <a:ext cx="5267325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233363" y="965200"/>
            <a:ext cx="8448675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r>
              <a:rPr lang="en-US" altLang="zh-CN" sz="2400">
                <a:solidFill>
                  <a:srgbClr val="333399"/>
                </a:solidFill>
              </a:rPr>
              <a:t> Starting and ending flags, with bit stuffing (</a:t>
            </a:r>
            <a:r>
              <a:rPr lang="zh-CN" altLang="en-US" sz="2400">
                <a:solidFill>
                  <a:srgbClr val="333399"/>
                </a:solidFill>
                <a:ea typeface="黑体" pitchFamily="49" charset="-122"/>
              </a:rPr>
              <a:t>比特添充</a:t>
            </a:r>
            <a:r>
              <a:rPr lang="en-US" altLang="zh-CN" sz="2400">
                <a:solidFill>
                  <a:srgbClr val="333399"/>
                </a:solidFill>
              </a:rPr>
              <a:t>):Each frame begins and ends with a special bit pattern, 01111110 . Whenever the sender's data link layer encounters five consecutive 1s in the data, it automatically stuffs a 0 bit into the outgoing bit stream (Example: HDLC)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PPP - Point to Point Protocol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Protocol specifications: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RFC1661,1662,1663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</a:rPr>
              <a:t>Features: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Layer 1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Synchronous circuits (bit-oriented encodings)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Asynchronous circuits (byte-oriented encodings)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PPPoE (PPP over Ethernet, ADSL)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LCP: Link Control Protocol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Error detection (CRC)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Permits authentication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Allows IP addresses to be negotiated at connection time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Multiple protocols: NCP(IP, IPX, …)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PPP Frame Format 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>
                <a:ea typeface="黑体" pitchFamily="49" charset="-122"/>
              </a:rPr>
              <a:t>The PPP full frame format for unnumbered mode operation.</a:t>
            </a:r>
          </a:p>
        </p:txBody>
      </p:sp>
      <p:pic>
        <p:nvPicPr>
          <p:cNvPr id="146436" name="Picture 4" descr="3-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2801938"/>
            <a:ext cx="79565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PPP Phase Diagram 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776913"/>
            <a:ext cx="9144000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>
                <a:ea typeface="宋体" pitchFamily="2" charset="-122"/>
              </a:rPr>
              <a:t>A simplified phase diagram for bring a line up and down.</a:t>
            </a:r>
          </a:p>
        </p:txBody>
      </p:sp>
      <p:pic>
        <p:nvPicPr>
          <p:cNvPr id="147460" name="Picture 4" descr="3-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63" y="1477963"/>
            <a:ext cx="5740400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LCP Frame Types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>
                <a:ea typeface="宋体" pitchFamily="2" charset="-122"/>
              </a:rPr>
              <a:t>The LCP frame types.</a:t>
            </a:r>
          </a:p>
        </p:txBody>
      </p:sp>
      <p:pic>
        <p:nvPicPr>
          <p:cNvPr id="148484" name="Picture 4" descr="3-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5" y="1506538"/>
            <a:ext cx="6489700" cy="383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LCP Negotiates Protocol Options(1)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863" y="877888"/>
            <a:ext cx="9097962" cy="6224587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Max payload size for data frames(1500)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Authentication and choosing a protocol to use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PAP</a:t>
            </a:r>
            <a:r>
              <a:rPr lang="zh-CN" altLang="en-US">
                <a:ea typeface="宋体" pitchFamily="2" charset="-122"/>
              </a:rPr>
              <a:t>：</a:t>
            </a:r>
            <a:r>
              <a:rPr lang="en-US" altLang="zh-CN">
                <a:ea typeface="宋体" pitchFamily="2" charset="-122"/>
              </a:rPr>
              <a:t>Password Authentication Protocol 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CHAP: Challenge Handshake Authentication Protocol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Line-quality monitoring during normal operation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Compression:  Header and Data compression scheme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Stacker 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Predictor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Zlib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LCP Negotiates Protocol Options(2)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863" y="877888"/>
            <a:ext cx="9097962" cy="6224587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CRC options</a:t>
            </a:r>
          </a:p>
          <a:p>
            <a:pPr eaLnBrk="1" hangingPunct="1"/>
            <a:r>
              <a:rPr lang="zh-CN" altLang="en-US">
                <a:ea typeface="黑体" pitchFamily="49" charset="-122"/>
              </a:rPr>
              <a:t>异步方式，字节填充法，指定转义字符集</a:t>
            </a:r>
            <a:r>
              <a:rPr lang="en-US" altLang="zh-CN">
                <a:ea typeface="黑体" pitchFamily="49" charset="-122"/>
              </a:rPr>
              <a:t>ACCM (Async-Control-Character-Map, 32 bits</a:t>
            </a:r>
            <a:r>
              <a:rPr lang="zh-CN" altLang="en-US">
                <a:ea typeface="黑体" pitchFamily="49" charset="-122"/>
              </a:rPr>
              <a:t>，用</a:t>
            </a:r>
            <a:r>
              <a:rPr lang="en-US" altLang="zh-CN">
                <a:ea typeface="黑体" pitchFamily="49" charset="-122"/>
              </a:rPr>
              <a:t>bitmap</a:t>
            </a:r>
            <a:r>
              <a:rPr lang="zh-CN" altLang="en-US">
                <a:ea typeface="黑体" pitchFamily="49" charset="-122"/>
              </a:rPr>
              <a:t>指定需转义的</a:t>
            </a:r>
            <a:r>
              <a:rPr lang="en-US" altLang="zh-CN">
                <a:ea typeface="黑体" pitchFamily="49" charset="-122"/>
              </a:rPr>
              <a:t>ASCII </a:t>
            </a:r>
            <a:r>
              <a:rPr lang="zh-CN" altLang="en-US">
                <a:ea typeface="黑体" pitchFamily="49" charset="-122"/>
              </a:rPr>
              <a:t>码的控制字符集合</a:t>
            </a:r>
            <a:r>
              <a:rPr lang="en-US" altLang="zh-CN">
                <a:ea typeface="黑体" pitchFamily="49" charset="-122"/>
              </a:rPr>
              <a:t>)</a:t>
            </a:r>
          </a:p>
          <a:p>
            <a:pPr lvl="1" eaLnBrk="1" hangingPunct="1"/>
            <a:r>
              <a:rPr lang="en-US" altLang="zh-CN">
                <a:ea typeface="黑体" pitchFamily="49" charset="-122"/>
              </a:rPr>
              <a:t>0x7E==&gt;0x7D, 0x5E</a:t>
            </a:r>
            <a:r>
              <a:rPr lang="zh-CN" altLang="en-US">
                <a:ea typeface="黑体" pitchFamily="49" charset="-122"/>
              </a:rPr>
              <a:t> </a:t>
            </a:r>
            <a:r>
              <a:rPr lang="en-US" altLang="zh-CN">
                <a:ea typeface="黑体" pitchFamily="49" charset="-122"/>
              </a:rPr>
              <a:t>(0x7E</a:t>
            </a:r>
            <a:r>
              <a:rPr lang="zh-CN" altLang="en-US">
                <a:ea typeface="黑体" pitchFamily="49" charset="-122"/>
              </a:rPr>
              <a:t>为</a:t>
            </a:r>
            <a:r>
              <a:rPr lang="en-US" altLang="zh-CN">
                <a:ea typeface="黑体" pitchFamily="49" charset="-122"/>
              </a:rPr>
              <a:t>FLAG)</a:t>
            </a:r>
            <a:endParaRPr lang="en-US" altLang="zh-CN" sz="2800">
              <a:ea typeface="黑体" pitchFamily="49" charset="-122"/>
            </a:endParaRPr>
          </a:p>
          <a:p>
            <a:pPr lvl="1" eaLnBrk="1" hangingPunct="1"/>
            <a:r>
              <a:rPr lang="en-US" altLang="zh-CN">
                <a:ea typeface="黑体" pitchFamily="49" charset="-122"/>
              </a:rPr>
              <a:t>0x7D</a:t>
            </a:r>
            <a:r>
              <a:rPr lang="en-US" altLang="zh-CN">
                <a:ea typeface="黑体" pitchFamily="49" charset="-122"/>
                <a:sym typeface="Wingdings" pitchFamily="2" charset="2"/>
              </a:rPr>
              <a:t>==&gt;</a:t>
            </a:r>
            <a:r>
              <a:rPr lang="en-US" altLang="zh-CN">
                <a:ea typeface="黑体" pitchFamily="49" charset="-122"/>
              </a:rPr>
              <a:t>0x7D, 0x5D</a:t>
            </a:r>
            <a:endParaRPr lang="zh-CN" altLang="en-US">
              <a:ea typeface="黑体" pitchFamily="49" charset="-122"/>
            </a:endParaRPr>
          </a:p>
          <a:p>
            <a:pPr lvl="1" eaLnBrk="1" hangingPunct="1"/>
            <a:r>
              <a:rPr lang="zh-CN" altLang="en-US">
                <a:ea typeface="黑体" pitchFamily="49" charset="-122"/>
              </a:rPr>
              <a:t>控制字符</a:t>
            </a:r>
            <a:r>
              <a:rPr lang="en-US" altLang="zh-CN" b="1" i="1">
                <a:solidFill>
                  <a:srgbClr val="993300"/>
                </a:solidFill>
                <a:latin typeface="Times New Roman" pitchFamily="18" charset="0"/>
                <a:ea typeface="黑体" pitchFamily="49" charset="-122"/>
              </a:rPr>
              <a:t>C</a:t>
            </a:r>
            <a:r>
              <a:rPr lang="en-US" altLang="zh-CN">
                <a:ea typeface="黑体" pitchFamily="49" charset="-122"/>
                <a:sym typeface="Wingdings" pitchFamily="2" charset="2"/>
              </a:rPr>
              <a:t>==&gt;</a:t>
            </a:r>
            <a:r>
              <a:rPr lang="zh-CN" altLang="en-US">
                <a:ea typeface="黑体" pitchFamily="49" charset="-122"/>
              </a:rPr>
              <a:t> </a:t>
            </a:r>
            <a:r>
              <a:rPr lang="en-US" altLang="zh-CN">
                <a:ea typeface="黑体" pitchFamily="49" charset="-122"/>
              </a:rPr>
              <a:t>0x7D</a:t>
            </a:r>
            <a:r>
              <a:rPr lang="zh-CN" altLang="en-US">
                <a:ea typeface="黑体" pitchFamily="49" charset="-122"/>
              </a:rPr>
              <a:t>，</a:t>
            </a:r>
            <a:r>
              <a:rPr lang="en-US" altLang="zh-CN" b="1" i="1">
                <a:solidFill>
                  <a:srgbClr val="993300"/>
                </a:solidFill>
                <a:latin typeface="Times New Roman" pitchFamily="18" charset="0"/>
                <a:ea typeface="黑体" pitchFamily="49" charset="-122"/>
              </a:rPr>
              <a:t>C</a:t>
            </a:r>
            <a:r>
              <a:rPr lang="en-US" altLang="zh-CN" b="1" i="1">
                <a:latin typeface="Times New Roman" pitchFamily="18" charset="0"/>
                <a:ea typeface="黑体" pitchFamily="49" charset="-122"/>
              </a:rPr>
              <a:t> </a:t>
            </a:r>
            <a:r>
              <a:rPr lang="en-US" altLang="zh-CN">
                <a:ea typeface="黑体" pitchFamily="49" charset="-122"/>
              </a:rPr>
              <a:t>xor 0x20   (</a:t>
            </a:r>
            <a:r>
              <a:rPr lang="en-US" altLang="zh-CN" b="1" i="1">
                <a:solidFill>
                  <a:srgbClr val="993300"/>
                </a:solidFill>
                <a:latin typeface="Times New Roman" pitchFamily="18" charset="0"/>
                <a:ea typeface="黑体" pitchFamily="49" charset="-122"/>
              </a:rPr>
              <a:t>C</a:t>
            </a:r>
            <a:r>
              <a:rPr lang="en-US" altLang="zh-CN">
                <a:ea typeface="黑体" pitchFamily="49" charset="-122"/>
              </a:rPr>
              <a:t> &lt; 0x20)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Multilink Protocol (MP)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ISDN (2B+D)</a:t>
            </a:r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CHAP Example</a:t>
            </a:r>
          </a:p>
        </p:txBody>
      </p:sp>
      <p:sp>
        <p:nvSpPr>
          <p:cNvPr id="151555" name="Line 3"/>
          <p:cNvSpPr>
            <a:spLocks noChangeShapeType="1"/>
          </p:cNvSpPr>
          <p:nvPr/>
        </p:nvSpPr>
        <p:spPr bwMode="auto">
          <a:xfrm>
            <a:off x="1989138" y="3435350"/>
            <a:ext cx="4572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1556" name="Line 4"/>
          <p:cNvSpPr>
            <a:spLocks noChangeShapeType="1"/>
          </p:cNvSpPr>
          <p:nvPr/>
        </p:nvSpPr>
        <p:spPr bwMode="auto">
          <a:xfrm>
            <a:off x="1989138" y="4121150"/>
            <a:ext cx="4572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1557" name="Line 5"/>
          <p:cNvSpPr>
            <a:spLocks noChangeShapeType="1"/>
          </p:cNvSpPr>
          <p:nvPr/>
        </p:nvSpPr>
        <p:spPr bwMode="auto">
          <a:xfrm flipV="1">
            <a:off x="1989138" y="4959350"/>
            <a:ext cx="4572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1558" name="Text Box 6"/>
          <p:cNvSpPr txBox="1">
            <a:spLocks noChangeArrowheads="1"/>
          </p:cNvSpPr>
          <p:nvPr/>
        </p:nvSpPr>
        <p:spPr bwMode="auto">
          <a:xfrm>
            <a:off x="763588" y="3074988"/>
            <a:ext cx="78628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fontAlgn="base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1"/>
                </a:solidFill>
                <a:latin typeface="Times New Roman" pitchFamily="18" charset="0"/>
              </a:rPr>
              <a:t>CHAP_REQUEST (</a:t>
            </a:r>
            <a:r>
              <a:rPr kumimoji="1" lang="en-US" altLang="zh-CN" sz="1600" b="1" i="1">
                <a:solidFill>
                  <a:schemeClr val="tx1"/>
                </a:solidFill>
                <a:latin typeface="Times New Roman" pitchFamily="18" charset="0"/>
              </a:rPr>
              <a:t>Challenge-ID, server-name</a:t>
            </a:r>
            <a:r>
              <a:rPr kumimoji="1" lang="en-US" altLang="zh-CN" sz="1600" b="1">
                <a:solidFill>
                  <a:schemeClr val="tx1"/>
                </a:solidFill>
                <a:latin typeface="Times New Roman" pitchFamily="18" charset="0"/>
              </a:rPr>
              <a:t>)  </a:t>
            </a:r>
            <a:r>
              <a:rPr kumimoji="1" lang="en-US" altLang="zh-CN" sz="1600">
                <a:solidFill>
                  <a:srgbClr val="FF0000"/>
                </a:solidFill>
                <a:latin typeface="Trebuchet MS" pitchFamily="34" charset="0"/>
              </a:rPr>
              <a:t>12618764(4-bytes Random), routerA</a:t>
            </a:r>
          </a:p>
        </p:txBody>
      </p:sp>
      <p:sp>
        <p:nvSpPr>
          <p:cNvPr id="151559" name="Text Box 7"/>
          <p:cNvSpPr txBox="1">
            <a:spLocks noChangeArrowheads="1"/>
          </p:cNvSpPr>
          <p:nvPr/>
        </p:nvSpPr>
        <p:spPr bwMode="auto">
          <a:xfrm>
            <a:off x="566738" y="3822700"/>
            <a:ext cx="7632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fontAlgn="base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1"/>
                </a:solidFill>
                <a:latin typeface="Times New Roman" pitchFamily="18" charset="0"/>
              </a:rPr>
              <a:t>CHAP_RESPONSE (</a:t>
            </a:r>
            <a:r>
              <a:rPr kumimoji="1" lang="en-US" altLang="zh-CN" sz="1600" b="1" i="1">
                <a:solidFill>
                  <a:schemeClr val="tx1"/>
                </a:solidFill>
                <a:latin typeface="Times New Roman" pitchFamily="18" charset="0"/>
              </a:rPr>
              <a:t>response, client-name</a:t>
            </a:r>
            <a:r>
              <a:rPr kumimoji="1" lang="en-US" altLang="zh-CN" sz="1600" b="1">
                <a:solidFill>
                  <a:schemeClr val="tx1"/>
                </a:solidFill>
                <a:latin typeface="Times New Roman" pitchFamily="18" charset="0"/>
              </a:rPr>
              <a:t>) , </a:t>
            </a:r>
            <a:r>
              <a:rPr kumimoji="1" lang="en-US" altLang="zh-CN" sz="1600" b="1">
                <a:solidFill>
                  <a:srgbClr val="FF0000"/>
                </a:solidFill>
                <a:latin typeface="Trebuchet MS" pitchFamily="34" charset="0"/>
              </a:rPr>
              <a:t>Ty7ic#oM9@S...(</a:t>
            </a:r>
            <a:r>
              <a:rPr kumimoji="1" lang="en-US" altLang="zh-CN" sz="1600">
                <a:solidFill>
                  <a:srgbClr val="FF0000"/>
                </a:solidFill>
                <a:latin typeface="Trebuchet MS" pitchFamily="34" charset="0"/>
              </a:rPr>
              <a:t>16-bytes MD5), zhang</a:t>
            </a:r>
          </a:p>
        </p:txBody>
      </p:sp>
      <p:sp>
        <p:nvSpPr>
          <p:cNvPr id="151560" name="Text Box 8"/>
          <p:cNvSpPr txBox="1">
            <a:spLocks noChangeArrowheads="1"/>
          </p:cNvSpPr>
          <p:nvPr/>
        </p:nvSpPr>
        <p:spPr bwMode="auto">
          <a:xfrm>
            <a:off x="2446338" y="4630738"/>
            <a:ext cx="3416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fontAlgn="base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1"/>
                </a:solidFill>
                <a:latin typeface="Times New Roman" pitchFamily="18" charset="0"/>
              </a:rPr>
              <a:t>CHAP_SUCCESS/CHAP_FAILURE</a:t>
            </a:r>
          </a:p>
        </p:txBody>
      </p:sp>
      <p:graphicFrame>
        <p:nvGraphicFramePr>
          <p:cNvPr id="151561" name="Object 19"/>
          <p:cNvGraphicFramePr>
            <a:graphicFrameLocks noGrp="1" noChangeAspect="1"/>
          </p:cNvGraphicFramePr>
          <p:nvPr>
            <p:ph idx="1"/>
          </p:nvPr>
        </p:nvGraphicFramePr>
        <p:xfrm>
          <a:off x="749300" y="866775"/>
          <a:ext cx="7535863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94" name="VISIO" r:id="rId3" imgW="6091200" imgH="1713600" progId="Visio.Drawing.6">
                  <p:embed/>
                </p:oleObj>
              </mc:Choice>
              <mc:Fallback>
                <p:oleObj name="VISIO" r:id="rId3" imgW="6091200" imgH="1713600" progId="Visio.Drawing.6">
                  <p:embed/>
                  <p:pic>
                    <p:nvPicPr>
                      <p:cNvPr id="0" name="Object 1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" y="866775"/>
                        <a:ext cx="7535863" cy="200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 descr="C:\Documents and Settings\jiang\桌面\未命名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141663"/>
            <a:ext cx="7170738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7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Packet over SONET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15258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ea typeface="宋体" pitchFamily="2" charset="-122"/>
              </a:rPr>
              <a:t>SONET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the physical layer protocol that is used over </a:t>
            </a:r>
            <a:r>
              <a:rPr lang="en-US" altLang="zh-CN" sz="2000" b="1">
                <a:solidFill>
                  <a:srgbClr val="C00000"/>
                </a:solidFill>
                <a:ea typeface="宋体" pitchFamily="2" charset="-122"/>
              </a:rPr>
              <a:t>the wide-area optical fiber links </a:t>
            </a:r>
            <a:r>
              <a:rPr lang="en-US" altLang="zh-CN" sz="2000">
                <a:ea typeface="宋体" pitchFamily="2" charset="-122"/>
              </a:rPr>
              <a:t>that make up the backbone of communications networks, including the telephone system. 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provides a </a:t>
            </a:r>
            <a:r>
              <a:rPr lang="en-US" altLang="zh-CN" sz="2000" b="1">
                <a:solidFill>
                  <a:srgbClr val="C00000"/>
                </a:solidFill>
                <a:ea typeface="宋体" pitchFamily="2" charset="-122"/>
              </a:rPr>
              <a:t>bitstream</a:t>
            </a: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 </a:t>
            </a:r>
            <a:r>
              <a:rPr lang="en-US" altLang="zh-CN" sz="2000">
                <a:ea typeface="宋体" pitchFamily="2" charset="-122"/>
              </a:rPr>
              <a:t>that runs at a well-defined rate, for example 2.4 Gbps for an OC-48 link, some </a:t>
            </a:r>
            <a:r>
              <a:rPr lang="en-US" altLang="zh-CN" sz="2000" b="1">
                <a:solidFill>
                  <a:srgbClr val="C00000"/>
                </a:solidFill>
                <a:ea typeface="宋体" pitchFamily="2" charset="-122"/>
              </a:rPr>
              <a:t>framing mechanism </a:t>
            </a:r>
            <a:r>
              <a:rPr lang="en-US" altLang="zh-CN" sz="2000">
                <a:ea typeface="宋体" pitchFamily="2" charset="-122"/>
              </a:rPr>
              <a:t>i</a:t>
            </a:r>
            <a:r>
              <a:rPr lang="en-US" altLang="zh-CN" sz="2000">
                <a:solidFill>
                  <a:srgbClr val="C00000"/>
                </a:solidFill>
                <a:ea typeface="宋体" pitchFamily="2" charset="-122"/>
              </a:rPr>
              <a:t>s</a:t>
            </a:r>
            <a:r>
              <a:rPr lang="en-US" altLang="zh-CN" sz="2000">
                <a:ea typeface="宋体" pitchFamily="2" charset="-122"/>
              </a:rPr>
              <a:t> needed.</a:t>
            </a:r>
            <a:endParaRPr lang="zh-CN" altLang="en-US" sz="200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3" descr="C:\Documents and Settings\jiang\桌面\未命名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500438"/>
            <a:ext cx="9001125" cy="34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ADSL Protocol stacks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153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ea typeface="宋体" pitchFamily="2" charset="-122"/>
              </a:rPr>
              <a:t>AAL5(ATM Adaptation Level 5)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Framing and CRC</a:t>
            </a:r>
          </a:p>
          <a:p>
            <a:r>
              <a:rPr lang="en-US" altLang="zh-CN" sz="2400">
                <a:ea typeface="宋体" pitchFamily="2" charset="-122"/>
              </a:rPr>
              <a:t>ATM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ATM fixed-size cell (5-byte head and 48-byte payload)</a:t>
            </a:r>
          </a:p>
          <a:p>
            <a:r>
              <a:rPr lang="en-US" altLang="zh-CN" sz="2400">
                <a:ea typeface="宋体" pitchFamily="2" charset="-122"/>
              </a:rPr>
              <a:t>ADSL physical layer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Reed-Solomon code for error correction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1-byte CRC, error detection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DMT (Discrete MultiTone), QAM modulation</a:t>
            </a:r>
            <a:endParaRPr lang="zh-CN" altLang="en-US" sz="200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3" y="485775"/>
            <a:ext cx="8986837" cy="544513"/>
          </a:xfrm>
        </p:spPr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Example with Possible Errors (</a:t>
            </a:r>
            <a:r>
              <a:rPr lang="en-US" altLang="zh-CN">
                <a:ea typeface="宋体" pitchFamily="2" charset="-122"/>
              </a:rPr>
              <a:t>Bit Stuffing</a:t>
            </a:r>
            <a:r>
              <a:rPr lang="en-US" altLang="zh-CN">
                <a:ea typeface="黑体" pitchFamily="49" charset="-122"/>
              </a:rPr>
              <a:t>)</a:t>
            </a:r>
            <a:br>
              <a:rPr lang="en-US" altLang="zh-CN">
                <a:ea typeface="黑体" pitchFamily="49" charset="-122"/>
              </a:rPr>
            </a:br>
            <a:endParaRPr lang="en-US" altLang="zh-CN">
              <a:ea typeface="黑体" pitchFamily="49" charset="-122"/>
            </a:endParaRPr>
          </a:p>
        </p:txBody>
      </p:sp>
      <p:sp>
        <p:nvSpPr>
          <p:cNvPr id="17411" name="Picture 4"/>
          <p:cNvSpPr>
            <a:spLocks noChangeAspect="1" noChangeArrowheads="1"/>
          </p:cNvSpPr>
          <p:nvPr/>
        </p:nvSpPr>
        <p:spPr bwMode="auto">
          <a:xfrm>
            <a:off x="1985963" y="763588"/>
            <a:ext cx="5172075" cy="594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720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8"/>
          <a:stretch>
            <a:fillRect/>
          </a:stretch>
        </p:blipFill>
        <p:spPr bwMode="auto">
          <a:xfrm>
            <a:off x="1746250" y="763588"/>
            <a:ext cx="5172075" cy="594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比特填充</a:t>
            </a:r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>
                <a:ea typeface="宋体" pitchFamily="2" charset="-122"/>
              </a:rPr>
              <a:t>从信道上收到比特序列：</a:t>
            </a:r>
            <a:r>
              <a:rPr lang="en-US" altLang="zh-CN">
                <a:ea typeface="宋体" pitchFamily="2" charset="-122"/>
              </a:rPr>
              <a:t> 1101 0111 1110 0111 1110 1101 1011 1110 0010 1100 0101 1111 0101 1001 1111 1001</a:t>
            </a:r>
            <a:r>
              <a:rPr lang="zh-CN" altLang="zh-CN">
                <a:ea typeface="宋体" pitchFamily="2" charset="-122"/>
              </a:rPr>
              <a:t>，该比特序列中包含一个完整的帧，用十六进制写出该帧的内容（不包含帧的首尾标志）。 </a:t>
            </a:r>
          </a:p>
          <a:p>
            <a:r>
              <a:rPr lang="en-US" altLang="zh-CN">
                <a:ea typeface="宋体" pitchFamily="2" charset="-122"/>
              </a:rPr>
              <a:t>HDLC</a:t>
            </a:r>
            <a:r>
              <a:rPr lang="zh-CN" altLang="zh-CN">
                <a:ea typeface="宋体" pitchFamily="2" charset="-122"/>
              </a:rPr>
              <a:t>使用比特填充法成帧，帧定界符为</a:t>
            </a:r>
            <a:r>
              <a:rPr lang="en-US" altLang="zh-CN">
                <a:ea typeface="宋体" pitchFamily="2" charset="-122"/>
              </a:rPr>
              <a:t>01111110</a:t>
            </a:r>
            <a:r>
              <a:rPr lang="zh-CN" altLang="zh-CN">
                <a:ea typeface="宋体" pitchFamily="2" charset="-122"/>
              </a:rPr>
              <a:t>，在帧的内容中若出现连续的</a:t>
            </a:r>
            <a:r>
              <a:rPr lang="en-US" altLang="zh-CN">
                <a:ea typeface="宋体" pitchFamily="2" charset="-122"/>
              </a:rPr>
              <a:t>5</a:t>
            </a:r>
            <a:r>
              <a:rPr lang="zh-CN" altLang="zh-CN">
                <a:ea typeface="宋体" pitchFamily="2" charset="-122"/>
              </a:rPr>
              <a:t>个</a:t>
            </a:r>
            <a:r>
              <a:rPr lang="en-US" altLang="zh-CN">
                <a:ea typeface="宋体" pitchFamily="2" charset="-122"/>
              </a:rPr>
              <a:t>1</a:t>
            </a:r>
            <a:r>
              <a:rPr lang="zh-CN" altLang="zh-CN">
                <a:ea typeface="宋体" pitchFamily="2" charset="-122"/>
              </a:rPr>
              <a:t>，则立即插入</a:t>
            </a:r>
            <a:r>
              <a:rPr lang="en-US" altLang="zh-CN">
                <a:ea typeface="宋体" pitchFamily="2" charset="-122"/>
              </a:rPr>
              <a:t>1</a:t>
            </a:r>
            <a:r>
              <a:rPr lang="zh-CN" altLang="zh-CN">
                <a:ea typeface="宋体" pitchFamily="2" charset="-122"/>
              </a:rPr>
              <a:t>个</a:t>
            </a:r>
            <a:r>
              <a:rPr lang="en-US" altLang="zh-CN">
                <a:ea typeface="宋体" pitchFamily="2" charset="-122"/>
              </a:rPr>
              <a:t>0</a:t>
            </a:r>
            <a:r>
              <a:rPr lang="zh-CN" altLang="zh-CN">
                <a:ea typeface="宋体" pitchFamily="2" charset="-122"/>
              </a:rPr>
              <a:t>，应该去掉加入的</a:t>
            </a:r>
            <a:r>
              <a:rPr lang="en-US" altLang="zh-CN">
                <a:ea typeface="宋体" pitchFamily="2" charset="-122"/>
              </a:rPr>
              <a:t>0,</a:t>
            </a:r>
            <a:r>
              <a:rPr lang="zh-CN" altLang="zh-CN">
                <a:ea typeface="宋体" pitchFamily="2" charset="-122"/>
              </a:rPr>
              <a:t>完整的帧内容：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</a:rPr>
              <a:t>   </a:t>
            </a:r>
            <a:endParaRPr lang="zh-CN" altLang="zh-CN">
              <a:ea typeface="宋体" pitchFamily="2" charset="-122"/>
            </a:endParaRPr>
          </a:p>
          <a:p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>
                <a:ea typeface="宋体" pitchFamily="2" charset="-122"/>
                <a:sym typeface="Wingdings 2" pitchFamily="18" charset="2"/>
              </a:rPr>
              <a:t>Physical Layer Coding Violations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57288"/>
            <a:ext cx="9144000" cy="1077912"/>
          </a:xfrm>
        </p:spPr>
        <p:txBody>
          <a:bodyPr/>
          <a:lstStyle/>
          <a:p>
            <a:pPr eaLnBrk="1" hangingPunct="1"/>
            <a:r>
              <a:rPr kumimoji="1" lang="en-US" altLang="zh-CN">
                <a:ea typeface="宋体" pitchFamily="2" charset="-122"/>
                <a:sym typeface="Wingdings 2" pitchFamily="18" charset="2"/>
              </a:rPr>
              <a:t>Physical layer coding violations:</a:t>
            </a:r>
            <a:r>
              <a:rPr kumimoji="1" lang="zh-CN" altLang="en-US" sz="2400">
                <a:ea typeface="黑体" pitchFamily="49" charset="-122"/>
                <a:sym typeface="Wingdings 2" pitchFamily="18" charset="2"/>
              </a:rPr>
              <a:t>物理层编码违例法     </a:t>
            </a:r>
            <a:r>
              <a:rPr kumimoji="1" lang="en-US" altLang="zh-CN" sz="2400">
                <a:ea typeface="黑体" pitchFamily="49" charset="-122"/>
                <a:sym typeface="Wingdings 2" pitchFamily="18" charset="2"/>
              </a:rPr>
              <a:t>(IEEE:802.3)</a:t>
            </a:r>
          </a:p>
        </p:txBody>
      </p:sp>
      <p:pic>
        <p:nvPicPr>
          <p:cNvPr id="19460" name="Picture 2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2197100"/>
            <a:ext cx="6910388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0650" y="2466975"/>
            <a:ext cx="85772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Error Control &amp; Flow Control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Error Control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Make sure all frames are eventually delivered to the network layer at the destination and in the </a:t>
            </a: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proper order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Provide the sender with some </a:t>
            </a: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feedback</a:t>
            </a:r>
            <a:r>
              <a:rPr lang="en-US" altLang="zh-CN">
                <a:ea typeface="宋体" pitchFamily="2" charset="-122"/>
              </a:rPr>
              <a:t> about what is happening at the other end of the line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Hardware troubles may cause </a:t>
            </a: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a frame to vanish</a:t>
            </a:r>
            <a:r>
              <a:rPr lang="en-US" altLang="zh-CN">
                <a:ea typeface="宋体" pitchFamily="2" charset="-122"/>
              </a:rPr>
              <a:t> completely</a:t>
            </a:r>
          </a:p>
          <a:p>
            <a:pPr lvl="2" eaLnBrk="1" hangingPunct="1">
              <a:buClr>
                <a:srgbClr val="0066CC"/>
              </a:buClr>
            </a:pPr>
            <a:r>
              <a:rPr lang="en-US" altLang="zh-CN">
                <a:ea typeface="宋体" pitchFamily="2" charset="-122"/>
              </a:rPr>
              <a:t>If either the </a:t>
            </a:r>
            <a:r>
              <a:rPr lang="en-US" altLang="zh-CN">
                <a:solidFill>
                  <a:srgbClr val="333399"/>
                </a:solidFill>
                <a:ea typeface="宋体" pitchFamily="2" charset="-122"/>
              </a:rPr>
              <a:t>frame or the ACK</a:t>
            </a:r>
            <a:r>
              <a:rPr lang="en-US" altLang="zh-CN">
                <a:ea typeface="宋体" pitchFamily="2" charset="-122"/>
              </a:rPr>
              <a:t> is lost, the </a:t>
            </a: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timer</a:t>
            </a:r>
            <a:r>
              <a:rPr lang="en-US" altLang="zh-CN">
                <a:ea typeface="宋体" pitchFamily="2" charset="-122"/>
              </a:rPr>
              <a:t> will go off, alerting the sender to a potential problem</a:t>
            </a:r>
          </a:p>
          <a:p>
            <a:pPr lvl="2" eaLnBrk="1" hangingPunct="1">
              <a:buClr>
                <a:srgbClr val="0066CC"/>
              </a:buClr>
            </a:pPr>
            <a:r>
              <a:rPr lang="en-US" altLang="zh-CN">
                <a:ea typeface="宋体" pitchFamily="2" charset="-122"/>
              </a:rPr>
              <a:t>Managing the timers and sequence numbers so as to ensure that each frame is ultimately passed to the network layer at the destination </a:t>
            </a:r>
            <a:r>
              <a:rPr lang="en-US" altLang="zh-CN">
                <a:solidFill>
                  <a:srgbClr val="333399"/>
                </a:solidFill>
                <a:ea typeface="宋体" pitchFamily="2" charset="-122"/>
              </a:rPr>
              <a:t>exactly once</a:t>
            </a:r>
            <a:r>
              <a:rPr lang="en-US" altLang="zh-CN">
                <a:ea typeface="宋体" pitchFamily="2" charset="-122"/>
              </a:rPr>
              <a:t>, </a:t>
            </a: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no more </a:t>
            </a:r>
            <a:r>
              <a:rPr lang="en-US" altLang="zh-CN">
                <a:ea typeface="宋体" pitchFamily="2" charset="-122"/>
              </a:rPr>
              <a:t>and </a:t>
            </a: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no less</a:t>
            </a:r>
            <a:endParaRPr lang="zh-CN" altLang="en-US">
              <a:solidFill>
                <a:srgbClr val="FF0000"/>
              </a:solidFill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Verdana" pitchFamily="34" charset="0"/>
                <a:ea typeface="黑体" pitchFamily="49" charset="-122"/>
              </a:rPr>
              <a:t>Highlights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75" y="846138"/>
            <a:ext cx="8185150" cy="5680075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b="1">
                <a:ea typeface="黑体" pitchFamily="49" charset="-122"/>
              </a:rPr>
              <a:t>Framing   </a:t>
            </a:r>
            <a:endParaRPr kumimoji="1" lang="zh-CN" altLang="en-US" b="1">
              <a:ea typeface="黑体" pitchFamily="49" charset="-122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b="1">
                <a:ea typeface="黑体" pitchFamily="49" charset="-122"/>
              </a:rPr>
              <a:t>Error-Control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b="1">
                <a:ea typeface="黑体" pitchFamily="49" charset="-122"/>
              </a:rPr>
              <a:t>Error-correction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b="1">
                <a:ea typeface="黑体" pitchFamily="49" charset="-122"/>
              </a:rPr>
              <a:t>Error-detection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b="1">
                <a:ea typeface="黑体" pitchFamily="49" charset="-122"/>
                <a:sym typeface="Wingdings 2" pitchFamily="18" charset="2"/>
              </a:rPr>
              <a:t>ARQ (Automatic Repeat reQuest)</a:t>
            </a:r>
            <a:endParaRPr kumimoji="1" lang="en-US" altLang="zh-CN" b="1">
              <a:ea typeface="黑体" pitchFamily="49" charset="-122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b="1">
                <a:ea typeface="黑体" pitchFamily="49" charset="-122"/>
              </a:rPr>
              <a:t>Flow control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b="1">
                <a:ea typeface="黑体" pitchFamily="49" charset="-122"/>
              </a:rPr>
              <a:t>Stop-Wait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b="1">
                <a:ea typeface="黑体" pitchFamily="49" charset="-122"/>
                <a:sym typeface="Wingdings 2" pitchFamily="18" charset="2"/>
              </a:rPr>
              <a:t>Slide Window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b="1">
                <a:ea typeface="黑体" pitchFamily="49" charset="-122"/>
                <a:sym typeface="Wingdings 2" pitchFamily="18" charset="2"/>
              </a:rPr>
              <a:t>Performance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b="1">
                <a:ea typeface="黑体" pitchFamily="49" charset="-122"/>
                <a:sym typeface="Wingdings 2" pitchFamily="18" charset="2"/>
              </a:rPr>
              <a:t>ADSL</a:t>
            </a:r>
            <a:r>
              <a:rPr kumimoji="1" lang="zh-CN" altLang="en-US" b="1">
                <a:ea typeface="黑体" pitchFamily="49" charset="-122"/>
                <a:sym typeface="Wingdings 2" pitchFamily="18" charset="2"/>
              </a:rPr>
              <a:t>、</a:t>
            </a:r>
            <a:r>
              <a:rPr kumimoji="1" lang="en-US" altLang="zh-CN" b="1" i="1">
                <a:ea typeface="黑体" pitchFamily="49" charset="-122"/>
                <a:sym typeface="Wingdings 2" pitchFamily="18" charset="2"/>
              </a:rPr>
              <a:t>HDLC、SLIP</a:t>
            </a:r>
            <a:r>
              <a:rPr kumimoji="1" lang="zh-CN" altLang="en-US" b="1" i="1">
                <a:ea typeface="黑体" pitchFamily="49" charset="-122"/>
                <a:sym typeface="Wingdings 2" pitchFamily="18" charset="2"/>
              </a:rPr>
              <a:t>和</a:t>
            </a:r>
            <a:r>
              <a:rPr kumimoji="1" lang="en-US" altLang="zh-CN" b="1" i="1">
                <a:ea typeface="黑体" pitchFamily="49" charset="-122"/>
                <a:sym typeface="Wingdings 2" pitchFamily="18" charset="2"/>
              </a:rPr>
              <a:t>PPP</a:t>
            </a:r>
          </a:p>
          <a:p>
            <a:pPr eaLnBrk="1" hangingPunct="1">
              <a:lnSpc>
                <a:spcPct val="90000"/>
              </a:lnSpc>
            </a:pPr>
            <a:endParaRPr lang="zh-CN" altLang="en-US"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Flow Control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What to do with a sender that wants to transmit frames faster than the receiver can accept them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Two approaches are commonly used</a:t>
            </a:r>
          </a:p>
          <a:p>
            <a:pPr lvl="1" eaLnBrk="1" hangingPunct="1"/>
            <a:r>
              <a:rPr lang="zh-CN" altLang="en-US">
                <a:ea typeface="宋体" pitchFamily="2" charset="-122"/>
              </a:rPr>
              <a:t> </a:t>
            </a:r>
            <a:r>
              <a:rPr lang="en-US" altLang="zh-CN" b="1">
                <a:ea typeface="宋体" pitchFamily="2" charset="-122"/>
              </a:rPr>
              <a:t>Feedback-based</a:t>
            </a:r>
            <a:r>
              <a:rPr lang="en-US" altLang="zh-CN">
                <a:ea typeface="宋体" pitchFamily="2" charset="-122"/>
              </a:rPr>
              <a:t> flow control, the receiver sends back information to the sender giving it permission to send more data or at least telling the sender how the receiver is doing </a:t>
            </a:r>
          </a:p>
          <a:p>
            <a:pPr lvl="1" eaLnBrk="1" hangingPunct="1"/>
            <a:r>
              <a:rPr lang="en-US" altLang="zh-CN" b="1">
                <a:ea typeface="宋体" pitchFamily="2" charset="-122"/>
              </a:rPr>
              <a:t>Rate-based</a:t>
            </a:r>
            <a:r>
              <a:rPr lang="en-US" altLang="zh-CN">
                <a:ea typeface="宋体" pitchFamily="2" charset="-122"/>
              </a:rPr>
              <a:t> flow control, the protocol has a built-in mechanism that limits the rate at which senders may transmit data, without using feedback from the receiver. </a:t>
            </a:r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FF3300"/>
                </a:solidFill>
                <a:latin typeface="Verdana" pitchFamily="34" charset="0"/>
                <a:ea typeface="黑体" pitchFamily="49" charset="-122"/>
              </a:rPr>
              <a:t/>
            </a:r>
            <a:br>
              <a:rPr lang="en-US" altLang="zh-CN">
                <a:solidFill>
                  <a:srgbClr val="FF3300"/>
                </a:solidFill>
                <a:latin typeface="Verdana" pitchFamily="34" charset="0"/>
                <a:ea typeface="黑体" pitchFamily="49" charset="-122"/>
              </a:rPr>
            </a:br>
            <a:r>
              <a:rPr lang="en-US" altLang="zh-CN">
                <a:solidFill>
                  <a:srgbClr val="FF3300"/>
                </a:solidFill>
                <a:ea typeface="黑体" pitchFamily="49" charset="-122"/>
              </a:rPr>
              <a:t>Flow Control</a:t>
            </a:r>
            <a:endParaRPr lang="zh-CN" altLang="en-US">
              <a:solidFill>
                <a:srgbClr val="FF3300"/>
              </a:solidFill>
              <a:ea typeface="黑体" pitchFamily="49" charset="-122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1462088"/>
            <a:ext cx="4819650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60363" y="2066925"/>
            <a:ext cx="8577262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6000">
                <a:solidFill>
                  <a:srgbClr val="993300"/>
                </a:solidFill>
                <a:latin typeface="Times New Roman" pitchFamily="18" charset="0"/>
                <a:ea typeface="宋体" pitchFamily="2" charset="-122"/>
              </a:rPr>
              <a:t>3.2 Error Detection and Correction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Verdana" pitchFamily="34" charset="0"/>
                <a:ea typeface="宋体" pitchFamily="2" charset="-122"/>
              </a:rPr>
              <a:t>Error Control</a:t>
            </a:r>
            <a:endParaRPr lang="zh-CN" altLang="en-US" sz="36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宋体" pitchFamily="2" charset="-122"/>
              </a:rPr>
              <a:t>Classification of Errors</a:t>
            </a:r>
          </a:p>
          <a:p>
            <a:pPr lvl="1" eaLnBrk="1" hangingPunct="1">
              <a:defRPr/>
            </a:pPr>
            <a:r>
              <a:rPr lang="en-US" altLang="zh-CN" dirty="0">
                <a:ea typeface="宋体" pitchFamily="2" charset="-122"/>
              </a:rPr>
              <a:t>Lost frames: a frame failed to arrive to the other side</a:t>
            </a:r>
          </a:p>
          <a:p>
            <a:pPr lvl="2" eaLnBrk="1" hangingPunct="1">
              <a:defRPr/>
            </a:pPr>
            <a:r>
              <a:rPr lang="en-US" altLang="zh-CN" sz="2000" dirty="0">
                <a:ea typeface="宋体" pitchFamily="2" charset="-122"/>
              </a:rPr>
              <a:t>Owing to noise burst or dropped from a queue</a:t>
            </a:r>
            <a:endParaRPr lang="en-US" altLang="zh-CN" dirty="0">
              <a:ea typeface="宋体" pitchFamily="2" charset="-122"/>
            </a:endParaRPr>
          </a:p>
          <a:p>
            <a:pPr lvl="1" eaLnBrk="1" hangingPunct="1">
              <a:defRPr/>
            </a:pPr>
            <a:r>
              <a:rPr lang="en-US" altLang="zh-CN" dirty="0">
                <a:ea typeface="宋体" pitchFamily="2" charset="-122"/>
              </a:rPr>
              <a:t>Damaged frames: some bits are in error</a:t>
            </a:r>
          </a:p>
          <a:p>
            <a:pPr eaLnBrk="1" hangingPunct="1">
              <a:defRPr/>
            </a:pPr>
            <a:r>
              <a:rPr lang="en-US" altLang="zh-CN" dirty="0">
                <a:ea typeface="宋体" pitchFamily="2" charset="-122"/>
              </a:rPr>
              <a:t>Error detection</a:t>
            </a:r>
          </a:p>
          <a:p>
            <a:pPr lvl="1" eaLnBrk="1" hangingPunct="1">
              <a:defRPr/>
            </a:pPr>
            <a:r>
              <a:rPr lang="en-US" altLang="zh-CN" dirty="0">
                <a:ea typeface="宋体" pitchFamily="2" charset="-122"/>
              </a:rPr>
              <a:t>Parity check: able to detect single bit errors</a:t>
            </a:r>
          </a:p>
          <a:p>
            <a:pPr lvl="1" eaLnBrk="1" hangingPunct="1">
              <a:defRPr/>
            </a:pPr>
            <a:r>
              <a:rPr lang="en-US" altLang="zh-CN" dirty="0">
                <a:ea typeface="宋体" pitchFamily="2" charset="-122"/>
              </a:rPr>
              <a:t>Cyclic Redundancy Check (CRC): detecting some burst errors</a:t>
            </a:r>
          </a:p>
          <a:p>
            <a:pPr lvl="1" eaLnBrk="1" hangingPunct="1">
              <a:defRPr/>
            </a:pPr>
            <a:r>
              <a:rPr lang="en-US" altLang="zh-CN" dirty="0">
                <a:ea typeface="宋体" pitchFamily="2" charset="-122"/>
              </a:rPr>
              <a:t>Automatic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Repeat </a:t>
            </a:r>
            <a:r>
              <a:rPr lang="en-US" altLang="zh-CN" dirty="0" err="1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reQuest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 (ARQ)</a:t>
            </a:r>
            <a:endParaRPr lang="en-US" altLang="zh-CN" dirty="0">
              <a:ea typeface="宋体" pitchFamily="2" charset="-122"/>
            </a:endParaRPr>
          </a:p>
          <a:p>
            <a:pPr eaLnBrk="1" hangingPunct="1">
              <a:defRPr/>
            </a:pPr>
            <a:r>
              <a:rPr lang="en-US" altLang="zh-CN" dirty="0">
                <a:ea typeface="宋体" pitchFamily="2" charset="-122"/>
              </a:rPr>
              <a:t>Error correction</a:t>
            </a:r>
          </a:p>
          <a:p>
            <a:pPr lvl="1" eaLnBrk="1" hangingPunct="1">
              <a:defRPr/>
            </a:pPr>
            <a:r>
              <a:rPr lang="en-US" altLang="zh-CN" dirty="0">
                <a:ea typeface="宋体" pitchFamily="2" charset="-122"/>
              </a:rPr>
              <a:t>Forward Error Correction (FEC)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3784600"/>
            <a:ext cx="6291263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1268413"/>
            <a:ext cx="6507162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0180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dirty="0">
                <a:latin typeface="+mn-lt"/>
                <a:ea typeface="黑体" pitchFamily="2" charset="-122"/>
              </a:rPr>
              <a:t>Single-bit Error &amp; Burst Error </a:t>
            </a:r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430213" y="820738"/>
            <a:ext cx="8313737" cy="5395912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  <a:ea typeface="黑体" pitchFamily="49" charset="-122"/>
              </a:rPr>
              <a:t>Single-bit error</a:t>
            </a:r>
            <a:r>
              <a:rPr lang="en-US" altLang="zh-CN" dirty="0">
                <a:ea typeface="黑体" pitchFamily="49" charset="-122"/>
              </a:rPr>
              <a:t>, only one bit has changed</a:t>
            </a:r>
          </a:p>
          <a:p>
            <a:pPr eaLnBrk="1" hangingPunct="1"/>
            <a:endParaRPr lang="en-US" altLang="zh-CN" dirty="0">
              <a:ea typeface="黑体" pitchFamily="49" charset="-122"/>
            </a:endParaRPr>
          </a:p>
          <a:p>
            <a:pPr eaLnBrk="1" hangingPunct="1"/>
            <a:endParaRPr lang="en-US" altLang="zh-CN" b="1" dirty="0" smtClean="0">
              <a:ea typeface="黑体" pitchFamily="49" charset="-122"/>
            </a:endParaRPr>
          </a:p>
          <a:p>
            <a:pPr eaLnBrk="1" hangingPunct="1"/>
            <a:endParaRPr lang="en-US" altLang="zh-CN" dirty="0">
              <a:ea typeface="黑体" pitchFamily="49" charset="-122"/>
            </a:endParaRPr>
          </a:p>
          <a:p>
            <a:pPr eaLnBrk="1" hangingPunct="1"/>
            <a:r>
              <a:rPr lang="en-US" altLang="zh-CN" dirty="0">
                <a:ea typeface="黑体" pitchFamily="49" charset="-122"/>
              </a:rPr>
              <a:t>A </a:t>
            </a:r>
            <a:r>
              <a:rPr lang="en-US" altLang="zh-CN" dirty="0">
                <a:solidFill>
                  <a:srgbClr val="FF0000"/>
                </a:solidFill>
                <a:ea typeface="黑体" pitchFamily="49" charset="-122"/>
              </a:rPr>
              <a:t>burst error</a:t>
            </a:r>
            <a:r>
              <a:rPr lang="en-US" altLang="zh-CN" dirty="0">
                <a:ea typeface="黑体" pitchFamily="49" charset="-122"/>
              </a:rPr>
              <a:t> means that 2 or more bits have changed.</a:t>
            </a:r>
            <a:endParaRPr lang="zh-CN" altLang="en-US" dirty="0"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0650" y="2466975"/>
            <a:ext cx="85772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Error Correcting Code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Hamming Distance</a:t>
            </a:r>
            <a:endParaRPr kumimoji="1" lang="en-US" altLang="zh-CN" sz="2000" b="1" baseline="-2500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03325"/>
            <a:ext cx="9144000" cy="5395913"/>
          </a:xfrm>
        </p:spPr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Hamming distance: The number of bit positions in which two codewords differ 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(10001001 and 10</a:t>
            </a:r>
            <a:r>
              <a:rPr lang="en-US" altLang="zh-CN" u="sng">
                <a:ea typeface="宋体" pitchFamily="2" charset="-122"/>
              </a:rPr>
              <a:t>110</a:t>
            </a:r>
            <a:r>
              <a:rPr lang="en-US" altLang="zh-CN">
                <a:ea typeface="宋体" pitchFamily="2" charset="-122"/>
              </a:rPr>
              <a:t>001, </a:t>
            </a:r>
            <a:r>
              <a:rPr lang="en-US" altLang="zh-CN">
                <a:ea typeface="黑体" pitchFamily="49" charset="-122"/>
              </a:rPr>
              <a:t>Hamming distance</a:t>
            </a:r>
            <a:r>
              <a:rPr lang="en-US" altLang="zh-CN">
                <a:ea typeface="宋体" pitchFamily="2" charset="-122"/>
              </a:rPr>
              <a:t> = 3)</a:t>
            </a:r>
          </a:p>
          <a:p>
            <a:pPr eaLnBrk="1" hangingPunct="1"/>
            <a:r>
              <a:rPr lang="en-US" altLang="zh-CN">
                <a:ea typeface="黑体" pitchFamily="49" charset="-122"/>
              </a:rPr>
              <a:t>To detect </a:t>
            </a:r>
            <a:r>
              <a:rPr lang="en-US" altLang="zh-CN" b="1" i="1">
                <a:latin typeface="Times New Roman" pitchFamily="18" charset="0"/>
                <a:ea typeface="黑体" pitchFamily="49" charset="-122"/>
              </a:rPr>
              <a:t>d</a:t>
            </a:r>
            <a:r>
              <a:rPr lang="en-US" altLang="zh-CN">
                <a:ea typeface="黑体" pitchFamily="49" charset="-122"/>
              </a:rPr>
              <a:t> errors, need a distance </a:t>
            </a:r>
            <a:r>
              <a:rPr lang="en-US" altLang="zh-CN" b="1" i="1">
                <a:latin typeface="Times New Roman" pitchFamily="18" charset="0"/>
                <a:ea typeface="黑体" pitchFamily="49" charset="-122"/>
              </a:rPr>
              <a:t>d+1</a:t>
            </a:r>
            <a:r>
              <a:rPr lang="en-US" altLang="zh-CN">
                <a:ea typeface="黑体" pitchFamily="49" charset="-122"/>
              </a:rPr>
              <a:t> code </a:t>
            </a:r>
          </a:p>
          <a:p>
            <a:pPr eaLnBrk="1" hangingPunct="1"/>
            <a:r>
              <a:rPr lang="en-US" altLang="zh-CN">
                <a:ea typeface="黑体" pitchFamily="49" charset="-122"/>
              </a:rPr>
              <a:t>To correct </a:t>
            </a:r>
            <a:r>
              <a:rPr lang="en-US" altLang="zh-CN" b="1" i="1">
                <a:latin typeface="Times New Roman" pitchFamily="18" charset="0"/>
                <a:ea typeface="黑体" pitchFamily="49" charset="-122"/>
              </a:rPr>
              <a:t>d</a:t>
            </a:r>
            <a:r>
              <a:rPr lang="en-US" altLang="zh-CN">
                <a:ea typeface="黑体" pitchFamily="49" charset="-122"/>
              </a:rPr>
              <a:t> errors, need a distance </a:t>
            </a:r>
            <a:r>
              <a:rPr lang="en-US" altLang="zh-CN" b="1" i="1">
                <a:latin typeface="Times New Roman" pitchFamily="18" charset="0"/>
                <a:ea typeface="黑体" pitchFamily="49" charset="-122"/>
              </a:rPr>
              <a:t>2d+1</a:t>
            </a:r>
            <a:r>
              <a:rPr lang="en-US" altLang="zh-CN">
                <a:ea typeface="黑体" pitchFamily="49" charset="-122"/>
              </a:rPr>
              <a:t> code</a:t>
            </a:r>
          </a:p>
          <a:p>
            <a:pPr eaLnBrk="1" hangingPunct="1"/>
            <a:endParaRPr lang="zh-CN" altLang="en-US"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Example of an Error-Correcting Code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30313"/>
            <a:ext cx="9144000" cy="5322887"/>
          </a:xfrm>
        </p:spPr>
        <p:txBody>
          <a:bodyPr/>
          <a:lstStyle/>
          <a:p>
            <a:pPr lvl="1" eaLnBrk="1" hangingPunct="1"/>
            <a:r>
              <a:rPr lang="en-US" altLang="zh-CN">
                <a:solidFill>
                  <a:srgbClr val="333399"/>
                </a:solidFill>
                <a:ea typeface="宋体" pitchFamily="2" charset="-122"/>
              </a:rPr>
              <a:t>Consider a code with only four valid codewords: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ea typeface="宋体" pitchFamily="2" charset="-122"/>
              </a:rPr>
              <a:t>    0000000000, 0000011111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ea typeface="宋体" pitchFamily="2" charset="-122"/>
              </a:rPr>
              <a:t>    1111100000, 1111111111</a:t>
            </a:r>
          </a:p>
          <a:p>
            <a:pPr lvl="1" eaLnBrk="1" hangingPunct="1"/>
            <a:r>
              <a:rPr lang="en-US" altLang="zh-CN">
                <a:solidFill>
                  <a:srgbClr val="333399"/>
                </a:solidFill>
                <a:ea typeface="宋体" pitchFamily="2" charset="-122"/>
              </a:rPr>
              <a:t>This code has a </a:t>
            </a: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distance </a:t>
            </a:r>
            <a:r>
              <a:rPr lang="en-US" altLang="zh-CN">
                <a:solidFill>
                  <a:srgbClr val="993300"/>
                </a:solidFill>
                <a:ea typeface="宋体" pitchFamily="2" charset="-122"/>
              </a:rPr>
              <a:t>5</a:t>
            </a:r>
            <a:r>
              <a:rPr lang="en-US" altLang="zh-CN">
                <a:solidFill>
                  <a:srgbClr val="333399"/>
                </a:solidFill>
                <a:ea typeface="宋体" pitchFamily="2" charset="-122"/>
              </a:rPr>
              <a:t>, which means that it can correct </a:t>
            </a:r>
            <a:r>
              <a:rPr lang="en-US" altLang="zh-CN">
                <a:solidFill>
                  <a:srgbClr val="993300"/>
                </a:solidFill>
                <a:ea typeface="宋体" pitchFamily="2" charset="-122"/>
              </a:rPr>
              <a:t>2</a:t>
            </a:r>
            <a:r>
              <a:rPr lang="en-US" altLang="zh-CN">
                <a:solidFill>
                  <a:srgbClr val="333399"/>
                </a:solidFill>
                <a:ea typeface="宋体" pitchFamily="2" charset="-122"/>
              </a:rPr>
              <a:t> errors</a:t>
            </a:r>
            <a:r>
              <a:rPr lang="en-US" altLang="zh-CN">
                <a:ea typeface="宋体" pitchFamily="2" charset="-122"/>
              </a:rPr>
              <a:t>.</a:t>
            </a:r>
          </a:p>
          <a:p>
            <a:pPr lvl="2" eaLnBrk="1" hangingPunct="1">
              <a:buClr>
                <a:srgbClr val="0066CC"/>
              </a:buClr>
            </a:pPr>
            <a:r>
              <a:rPr lang="en-US" altLang="zh-CN">
                <a:solidFill>
                  <a:srgbClr val="333399"/>
                </a:solidFill>
                <a:ea typeface="宋体" pitchFamily="2" charset="-122"/>
              </a:rPr>
              <a:t>If the codeword 0000000111 arrives, the receiver knows that the original must have been 0000011111</a:t>
            </a:r>
          </a:p>
          <a:p>
            <a:pPr lvl="2" eaLnBrk="1" hangingPunct="1">
              <a:buClr>
                <a:srgbClr val="0066CC"/>
              </a:buClr>
            </a:pPr>
            <a:r>
              <a:rPr lang="en-US" altLang="zh-CN">
                <a:solidFill>
                  <a:srgbClr val="333399"/>
                </a:solidFill>
                <a:ea typeface="宋体" pitchFamily="2" charset="-122"/>
              </a:rPr>
              <a:t>If a triple error changes 0000000000 into 0000000111, the error will not be corrected properly</a:t>
            </a:r>
            <a:endParaRPr lang="zh-CN" altLang="en-US">
              <a:solidFill>
                <a:srgbClr val="333399"/>
              </a:solidFill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Hamming code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52488"/>
            <a:ext cx="9144000" cy="5138737"/>
          </a:xfrm>
        </p:spPr>
        <p:txBody>
          <a:bodyPr/>
          <a:lstStyle/>
          <a:p>
            <a:pPr eaLnBrk="1" hangingPunct="1"/>
            <a:r>
              <a:rPr kumimoji="1" lang="en-US" altLang="zh-CN" dirty="0">
                <a:solidFill>
                  <a:srgbClr val="333399"/>
                </a:solidFill>
                <a:ea typeface="宋体" pitchFamily="2" charset="-122"/>
                <a:sym typeface="Wingdings" pitchFamily="2" charset="2"/>
              </a:rPr>
              <a:t>The number of </a:t>
            </a:r>
            <a:r>
              <a:rPr kumimoji="1" lang="en-US" altLang="zh-CN" dirty="0">
                <a:solidFill>
                  <a:srgbClr val="993300"/>
                </a:solidFill>
                <a:ea typeface="宋体" pitchFamily="2" charset="-122"/>
                <a:sym typeface="Wingdings" pitchFamily="2" charset="2"/>
              </a:rPr>
              <a:t>check bits </a:t>
            </a:r>
            <a:r>
              <a:rPr kumimoji="1" lang="en-US" altLang="zh-CN" dirty="0">
                <a:solidFill>
                  <a:srgbClr val="333399"/>
                </a:solidFill>
                <a:ea typeface="宋体" pitchFamily="2" charset="-122"/>
                <a:sym typeface="Wingdings" pitchFamily="2" charset="2"/>
              </a:rPr>
              <a:t>needed to correct </a:t>
            </a:r>
            <a:r>
              <a:rPr kumimoji="1" lang="en-US" altLang="zh-CN" dirty="0">
                <a:solidFill>
                  <a:srgbClr val="993300"/>
                </a:solidFill>
                <a:ea typeface="宋体" pitchFamily="2" charset="-122"/>
                <a:sym typeface="Wingdings" pitchFamily="2" charset="2"/>
              </a:rPr>
              <a:t>single errors</a:t>
            </a:r>
            <a:r>
              <a:rPr kumimoji="1" lang="zh-CN" altLang="en-US" dirty="0">
                <a:solidFill>
                  <a:srgbClr val="333399"/>
                </a:solidFill>
                <a:ea typeface="宋体" pitchFamily="2" charset="-122"/>
                <a:sym typeface="Wingdings" pitchFamily="2" charset="2"/>
              </a:rPr>
              <a:t>：</a:t>
            </a:r>
          </a:p>
          <a:p>
            <a:pPr lvl="1" eaLnBrk="1" hangingPunct="1"/>
            <a:r>
              <a:rPr kumimoji="1" lang="en-US" altLang="zh-CN" dirty="0">
                <a:solidFill>
                  <a:srgbClr val="FF0000"/>
                </a:solidFill>
                <a:ea typeface="宋体" pitchFamily="2" charset="-122"/>
                <a:sym typeface="Wingdings" pitchFamily="2" charset="2"/>
              </a:rPr>
              <a:t>m+r+1≤ 2</a:t>
            </a:r>
            <a:r>
              <a:rPr kumimoji="1" lang="en-US" altLang="zh-CN" baseline="30000" dirty="0">
                <a:solidFill>
                  <a:srgbClr val="FF0000"/>
                </a:solidFill>
                <a:ea typeface="宋体" pitchFamily="2" charset="-122"/>
                <a:sym typeface="Wingdings" pitchFamily="2" charset="2"/>
              </a:rPr>
              <a:t>r</a:t>
            </a:r>
            <a:r>
              <a:rPr kumimoji="1" lang="en-US" altLang="zh-CN" dirty="0">
                <a:ea typeface="宋体" pitchFamily="2" charset="-122"/>
                <a:sym typeface="Wingdings" pitchFamily="2" charset="2"/>
              </a:rPr>
              <a:t>  m: message bits, r:check bits </a:t>
            </a:r>
          </a:p>
          <a:p>
            <a:pPr eaLnBrk="1" hangingPunct="1"/>
            <a:r>
              <a:rPr lang="en-US" altLang="zh-CN" dirty="0">
                <a:solidFill>
                  <a:srgbClr val="993300"/>
                </a:solidFill>
                <a:ea typeface="黑体" pitchFamily="49" charset="-122"/>
              </a:rPr>
              <a:t>m</a:t>
            </a:r>
            <a:r>
              <a:rPr lang="en-US" altLang="zh-CN" dirty="0">
                <a:ea typeface="黑体" pitchFamily="49" charset="-122"/>
              </a:rPr>
              <a:t> message bits and </a:t>
            </a:r>
            <a:r>
              <a:rPr lang="en-US" altLang="zh-CN" dirty="0">
                <a:solidFill>
                  <a:srgbClr val="993300"/>
                </a:solidFill>
                <a:ea typeface="黑体" pitchFamily="49" charset="-122"/>
              </a:rPr>
              <a:t>r</a:t>
            </a:r>
            <a:r>
              <a:rPr lang="en-US" altLang="zh-CN" dirty="0">
                <a:ea typeface="黑体" pitchFamily="49" charset="-122"/>
              </a:rPr>
              <a:t> check bits, </a:t>
            </a:r>
            <a:r>
              <a:rPr lang="en-US" altLang="zh-CN" dirty="0">
                <a:solidFill>
                  <a:srgbClr val="993300"/>
                </a:solidFill>
                <a:ea typeface="黑体" pitchFamily="49" charset="-122"/>
              </a:rPr>
              <a:t>2</a:t>
            </a:r>
            <a:r>
              <a:rPr lang="en-US" altLang="zh-CN" baseline="30000" dirty="0">
                <a:solidFill>
                  <a:srgbClr val="993300"/>
                </a:solidFill>
                <a:ea typeface="黑体" pitchFamily="49" charset="-122"/>
              </a:rPr>
              <a:t>m</a:t>
            </a:r>
            <a:r>
              <a:rPr lang="en-US" altLang="zh-CN" dirty="0">
                <a:ea typeface="黑体" pitchFamily="49" charset="-122"/>
              </a:rPr>
              <a:t> legal messages,  </a:t>
            </a:r>
            <a:r>
              <a:rPr lang="en-US" altLang="zh-CN" dirty="0">
                <a:solidFill>
                  <a:srgbClr val="993300"/>
                </a:solidFill>
                <a:ea typeface="黑体" pitchFamily="49" charset="-122"/>
              </a:rPr>
              <a:t>n = m + r</a:t>
            </a:r>
          </a:p>
          <a:p>
            <a:pPr eaLnBrk="1" hangingPunct="1"/>
            <a:r>
              <a:rPr lang="en-US" altLang="zh-CN" dirty="0">
                <a:ea typeface="黑体" pitchFamily="49" charset="-122"/>
              </a:rPr>
              <a:t>Each legal message has n illegal </a:t>
            </a:r>
            <a:r>
              <a:rPr lang="en-US" altLang="zh-CN" dirty="0" err="1">
                <a:ea typeface="黑体" pitchFamily="49" charset="-122"/>
              </a:rPr>
              <a:t>codewords</a:t>
            </a:r>
            <a:r>
              <a:rPr lang="en-US" altLang="zh-CN" dirty="0">
                <a:ea typeface="黑体" pitchFamily="49" charset="-122"/>
              </a:rPr>
              <a:t> at a distance 1 from it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ea typeface="黑体" pitchFamily="49" charset="-122"/>
              </a:rPr>
              <a:t>            (n + 1)2</a:t>
            </a:r>
            <a:r>
              <a:rPr lang="en-US" altLang="zh-CN" baseline="30000" dirty="0">
                <a:ea typeface="黑体" pitchFamily="49" charset="-122"/>
              </a:rPr>
              <a:t>m</a:t>
            </a:r>
            <a:r>
              <a:rPr lang="en-US" altLang="zh-CN" dirty="0">
                <a:ea typeface="黑体" pitchFamily="49" charset="-122"/>
              </a:rPr>
              <a:t> </a:t>
            </a:r>
            <a:r>
              <a:rPr kumimoji="1" lang="en-US" altLang="zh-CN" dirty="0">
                <a:ea typeface="宋体" pitchFamily="2" charset="-122"/>
                <a:sym typeface="Wingdings" pitchFamily="2" charset="2"/>
              </a:rPr>
              <a:t>≤</a:t>
            </a:r>
            <a:r>
              <a:rPr lang="en-US" altLang="zh-CN" dirty="0">
                <a:ea typeface="黑体" pitchFamily="49" charset="-122"/>
              </a:rPr>
              <a:t> 2</a:t>
            </a:r>
            <a:r>
              <a:rPr lang="en-US" altLang="zh-CN" baseline="30000" dirty="0">
                <a:ea typeface="黑体" pitchFamily="49" charset="-122"/>
              </a:rPr>
              <a:t>n</a:t>
            </a:r>
            <a:endParaRPr lang="en-US" altLang="zh-CN" dirty="0">
              <a:ea typeface="黑体" pitchFamily="49" charset="-122"/>
              <a:sym typeface="Wingdings" pitchFamily="2" charset="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ea typeface="黑体" pitchFamily="49" charset="-122"/>
                <a:sym typeface="Wingdings" pitchFamily="2" charset="2"/>
              </a:rPr>
              <a:t>            </a:t>
            </a:r>
            <a:r>
              <a:rPr lang="en-US" altLang="zh-CN" dirty="0">
                <a:ea typeface="黑体" pitchFamily="49" charset="-122"/>
              </a:rPr>
              <a:t>(m + r + 1) </a:t>
            </a:r>
            <a:r>
              <a:rPr kumimoji="1" lang="en-US" altLang="zh-CN" dirty="0">
                <a:ea typeface="宋体" pitchFamily="2" charset="-122"/>
                <a:sym typeface="Wingdings" pitchFamily="2" charset="2"/>
              </a:rPr>
              <a:t>≤</a:t>
            </a:r>
            <a:r>
              <a:rPr lang="en-US" altLang="zh-CN" dirty="0">
                <a:ea typeface="黑体" pitchFamily="49" charset="-122"/>
              </a:rPr>
              <a:t> 2</a:t>
            </a:r>
            <a:r>
              <a:rPr lang="en-US" altLang="zh-CN" baseline="30000" dirty="0">
                <a:ea typeface="黑体" pitchFamily="49" charset="-122"/>
              </a:rPr>
              <a:t>r</a:t>
            </a:r>
            <a:r>
              <a:rPr lang="en-US" altLang="zh-CN" dirty="0">
                <a:ea typeface="黑体" pitchFamily="49" charset="-122"/>
              </a:rPr>
              <a:t>. 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dirty="0">
                <a:ea typeface="黑体" pitchFamily="49" charset="-122"/>
              </a:rPr>
              <a:t>	       </a:t>
            </a:r>
            <a:r>
              <a:rPr lang="en-US" altLang="zh-CN" dirty="0">
                <a:ea typeface="黑体" pitchFamily="49" charset="-122"/>
              </a:rPr>
              <a:t>Example: m=7,r≥4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742950"/>
            <a:ext cx="8920163" cy="36925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ea typeface="黑体" pitchFamily="49" charset="-122"/>
              </a:rPr>
              <a:t>The bits of the </a:t>
            </a:r>
            <a:r>
              <a:rPr lang="en-US" altLang="zh-CN" sz="2400" dirty="0" err="1">
                <a:ea typeface="黑体" pitchFamily="49" charset="-122"/>
              </a:rPr>
              <a:t>codeword</a:t>
            </a:r>
            <a:r>
              <a:rPr lang="en-US" altLang="zh-CN" sz="2400" dirty="0">
                <a:ea typeface="黑体" pitchFamily="49" charset="-122"/>
              </a:rPr>
              <a:t> are numbered, start with 1 at left end, bit 2 to its immediate right, and so on.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ea typeface="黑体" pitchFamily="49" charset="-122"/>
              </a:rPr>
              <a:t>The bits that are powers of 2 (1, 2, 4, 8, 16, etc.) are check bits. Each check bit forces the parity of some collection of bits, including itself, to be even (or odd). 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ea typeface="黑体" pitchFamily="49" charset="-122"/>
              </a:rPr>
              <a:t>The rest (3, 5, 6, 7, 9, etc.) are filled up with the m data bits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endParaRPr lang="zh-CN" altLang="en-US" sz="2400" dirty="0">
              <a:ea typeface="黑体" pitchFamily="49" charset="-122"/>
            </a:endParaRPr>
          </a:p>
        </p:txBody>
      </p:sp>
      <p:sp>
        <p:nvSpPr>
          <p:cNvPr id="479235" name="Text Box 3"/>
          <p:cNvSpPr txBox="1">
            <a:spLocks noChangeArrowheads="1"/>
          </p:cNvSpPr>
          <p:nvPr/>
        </p:nvSpPr>
        <p:spPr bwMode="auto">
          <a:xfrm>
            <a:off x="619125" y="4560887"/>
            <a:ext cx="7543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fontAlgn="base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000" b="1" dirty="0">
                <a:solidFill>
                  <a:schemeClr val="tx1"/>
                </a:solidFill>
              </a:rPr>
              <a:t>even parity   </a:t>
            </a:r>
            <a:r>
              <a:rPr kumimoji="1" lang="en-US" altLang="en-US" sz="2000" b="1" dirty="0">
                <a:solidFill>
                  <a:schemeClr val="tx1"/>
                </a:solidFill>
              </a:rPr>
              <a:t> ‘</a:t>
            </a:r>
            <a:r>
              <a:rPr kumimoji="1" lang="en-US" altLang="zh-CN" sz="2000" b="1" dirty="0">
                <a:solidFill>
                  <a:schemeClr val="tx1"/>
                </a:solidFill>
              </a:rPr>
              <a:t>H’  100,1000</a:t>
            </a:r>
          </a:p>
        </p:txBody>
      </p:sp>
      <p:sp>
        <p:nvSpPr>
          <p:cNvPr id="479237" name="Rectangle 5"/>
          <p:cNvSpPr>
            <a:spLocks noChangeArrowheads="1"/>
          </p:cNvSpPr>
          <p:nvPr/>
        </p:nvSpPr>
        <p:spPr bwMode="auto">
          <a:xfrm>
            <a:off x="557213" y="5946775"/>
            <a:ext cx="715645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fontAlgn="base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b="1">
                <a:solidFill>
                  <a:schemeClr val="tx1"/>
                </a:solidFill>
              </a:rPr>
              <a:t>3=1+2， 5=1+4， 6=2+4， 7=1+2+4 ,  9=1+8,  </a:t>
            </a:r>
          </a:p>
          <a:p>
            <a:pPr fontAlgn="base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 b="1">
                <a:solidFill>
                  <a:schemeClr val="tx1"/>
                </a:solidFill>
              </a:rPr>
              <a:t>10=2+8,  11=1+2+8     </a:t>
            </a:r>
            <a:r>
              <a:rPr kumimoji="1" lang="en-US" altLang="zh-CN" sz="2000" b="1">
                <a:solidFill>
                  <a:schemeClr val="tx1"/>
                </a:solidFill>
              </a:rPr>
              <a:t>so bit1 (</a:t>
            </a:r>
            <a:r>
              <a:rPr kumimoji="1" lang="en-US" altLang="zh-CN" sz="2000" b="1" u="sng">
                <a:solidFill>
                  <a:schemeClr val="tx1"/>
                </a:solidFill>
              </a:rPr>
              <a:t>3,5,7,9,11</a:t>
            </a:r>
            <a:r>
              <a:rPr kumimoji="1" lang="en-US" altLang="zh-CN" sz="2000" b="1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Hamming code</a:t>
            </a:r>
            <a:endParaRPr kumimoji="1" lang="en-US" altLang="zh-CN" sz="2000" b="1" baseline="-25000">
              <a:latin typeface="Verdana" pitchFamily="34" charset="0"/>
              <a:ea typeface="黑体" pitchFamily="49" charset="-122"/>
              <a:sym typeface="Wingdings" pitchFamily="2" charset="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175150"/>
              </p:ext>
            </p:extLst>
          </p:nvPr>
        </p:nvGraphicFramePr>
        <p:xfrm>
          <a:off x="738664" y="4966439"/>
          <a:ext cx="6762275" cy="975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4965">
                  <a:extLst>
                    <a:ext uri="{9D8B030D-6E8A-4147-A177-3AD203B41FA5}">
                      <a16:colId xmlns:a16="http://schemas.microsoft.com/office/drawing/2014/main" val="470299801"/>
                    </a:ext>
                  </a:extLst>
                </a:gridCol>
                <a:gridCol w="542058">
                  <a:extLst>
                    <a:ext uri="{9D8B030D-6E8A-4147-A177-3AD203B41FA5}">
                      <a16:colId xmlns:a16="http://schemas.microsoft.com/office/drawing/2014/main" val="2846035923"/>
                    </a:ext>
                  </a:extLst>
                </a:gridCol>
                <a:gridCol w="542058">
                  <a:extLst>
                    <a:ext uri="{9D8B030D-6E8A-4147-A177-3AD203B41FA5}">
                      <a16:colId xmlns:a16="http://schemas.microsoft.com/office/drawing/2014/main" val="694773555"/>
                    </a:ext>
                  </a:extLst>
                </a:gridCol>
                <a:gridCol w="542058">
                  <a:extLst>
                    <a:ext uri="{9D8B030D-6E8A-4147-A177-3AD203B41FA5}">
                      <a16:colId xmlns:a16="http://schemas.microsoft.com/office/drawing/2014/main" val="326887725"/>
                    </a:ext>
                  </a:extLst>
                </a:gridCol>
                <a:gridCol w="542058">
                  <a:extLst>
                    <a:ext uri="{9D8B030D-6E8A-4147-A177-3AD203B41FA5}">
                      <a16:colId xmlns:a16="http://schemas.microsoft.com/office/drawing/2014/main" val="2390562700"/>
                    </a:ext>
                  </a:extLst>
                </a:gridCol>
                <a:gridCol w="542873">
                  <a:extLst>
                    <a:ext uri="{9D8B030D-6E8A-4147-A177-3AD203B41FA5}">
                      <a16:colId xmlns:a16="http://schemas.microsoft.com/office/drawing/2014/main" val="4249161775"/>
                    </a:ext>
                  </a:extLst>
                </a:gridCol>
                <a:gridCol w="542873">
                  <a:extLst>
                    <a:ext uri="{9D8B030D-6E8A-4147-A177-3AD203B41FA5}">
                      <a16:colId xmlns:a16="http://schemas.microsoft.com/office/drawing/2014/main" val="76553233"/>
                    </a:ext>
                  </a:extLst>
                </a:gridCol>
                <a:gridCol w="542873">
                  <a:extLst>
                    <a:ext uri="{9D8B030D-6E8A-4147-A177-3AD203B41FA5}">
                      <a16:colId xmlns:a16="http://schemas.microsoft.com/office/drawing/2014/main" val="3067225349"/>
                    </a:ext>
                  </a:extLst>
                </a:gridCol>
                <a:gridCol w="542873">
                  <a:extLst>
                    <a:ext uri="{9D8B030D-6E8A-4147-A177-3AD203B41FA5}">
                      <a16:colId xmlns:a16="http://schemas.microsoft.com/office/drawing/2014/main" val="1224212804"/>
                    </a:ext>
                  </a:extLst>
                </a:gridCol>
                <a:gridCol w="542873">
                  <a:extLst>
                    <a:ext uri="{9D8B030D-6E8A-4147-A177-3AD203B41FA5}">
                      <a16:colId xmlns:a16="http://schemas.microsoft.com/office/drawing/2014/main" val="2353799963"/>
                    </a:ext>
                  </a:extLst>
                </a:gridCol>
                <a:gridCol w="561621">
                  <a:extLst>
                    <a:ext uri="{9D8B030D-6E8A-4147-A177-3AD203B41FA5}">
                      <a16:colId xmlns:a16="http://schemas.microsoft.com/office/drawing/2014/main" val="1292903778"/>
                    </a:ext>
                  </a:extLst>
                </a:gridCol>
                <a:gridCol w="533092">
                  <a:extLst>
                    <a:ext uri="{9D8B030D-6E8A-4147-A177-3AD203B41FA5}">
                      <a16:colId xmlns:a16="http://schemas.microsoft.com/office/drawing/2014/main" val="28116074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Bit number      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6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7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8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9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11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476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Bit  value         </a:t>
                      </a:r>
                      <a:endParaRPr lang="zh-CN" sz="1600" kern="10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？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（</a:t>
                      </a:r>
                      <a:r>
                        <a:rPr lang="en-US" sz="1600" kern="100" dirty="0" smtClean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</a:t>
                      </a:r>
                      <a:r>
                        <a:rPr lang="zh-CN" sz="1600" kern="100" dirty="0" smtClean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）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？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？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？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n>
                            <a:solidFill>
                              <a:schemeClr val="accent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</a:t>
                      </a:r>
                      <a:endParaRPr lang="zh-CN" sz="1600" kern="100" dirty="0">
                        <a:ln>
                          <a:solidFill>
                            <a:schemeClr val="accent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77856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5" grpId="0" autoUpdateAnimBg="0"/>
      <p:bldP spid="479237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60363" y="2066925"/>
            <a:ext cx="8577262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6000">
                <a:solidFill>
                  <a:srgbClr val="993300"/>
                </a:solidFill>
                <a:latin typeface="Times New Roman" pitchFamily="18" charset="0"/>
                <a:ea typeface="宋体" pitchFamily="2" charset="-122"/>
              </a:rPr>
              <a:t>3.1 Data Link Layer Design Issues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Error Crrection</a:t>
            </a:r>
            <a:endParaRPr lang="zh-CN" altLang="en-US"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86" y="1205577"/>
            <a:ext cx="8888814" cy="304638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Hamming code: Correct </a:t>
            </a:r>
            <a:r>
              <a:rPr lang="en-US" altLang="zh-CN">
                <a:solidFill>
                  <a:srgbClr val="993300"/>
                </a:solidFill>
                <a:ea typeface="宋体" pitchFamily="2" charset="-122"/>
              </a:rPr>
              <a:t>burst</a:t>
            </a:r>
            <a:r>
              <a:rPr lang="en-US" altLang="zh-CN">
                <a:ea typeface="宋体" pitchFamily="2" charset="-122"/>
              </a:rPr>
              <a:t> errors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863" y="5734050"/>
            <a:ext cx="8748712" cy="9271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>
                <a:ea typeface="黑体" pitchFamily="49" charset="-122"/>
              </a:rPr>
              <a:t>Use of a Hamming code to correct burst errors.</a:t>
            </a:r>
          </a:p>
        </p:txBody>
      </p:sp>
      <p:pic>
        <p:nvPicPr>
          <p:cNvPr id="33796" name="Picture 4" descr="3-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960438"/>
            <a:ext cx="4694237" cy="41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Other error-correcting codes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348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>
                <a:ea typeface="宋体" pitchFamily="2" charset="-122"/>
              </a:rPr>
              <a:t>Binary convolutional codes.</a:t>
            </a:r>
          </a:p>
          <a:p>
            <a:r>
              <a:rPr lang="en-US" altLang="zh-CN" i="1">
                <a:ea typeface="宋体" pitchFamily="2" charset="-122"/>
              </a:rPr>
              <a:t>Reed-Solomon codes.</a:t>
            </a:r>
          </a:p>
          <a:p>
            <a:r>
              <a:rPr lang="en-US" altLang="zh-CN" i="1">
                <a:ea typeface="宋体" pitchFamily="2" charset="-122"/>
              </a:rPr>
              <a:t>Low-Density Parity Check codes.</a:t>
            </a:r>
            <a:endParaRPr lang="zh-CN" altLang="en-US" i="1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0650" y="2466975"/>
            <a:ext cx="85772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Error Detecting Code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内容占位符 2"/>
          <p:cNvSpPr>
            <a:spLocks noGrp="1"/>
          </p:cNvSpPr>
          <p:nvPr>
            <p:ph idx="1"/>
          </p:nvPr>
        </p:nvSpPr>
        <p:spPr>
          <a:xfrm>
            <a:off x="169863" y="1482725"/>
            <a:ext cx="8748712" cy="517842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</a:rPr>
              <a:t>1</a:t>
            </a:r>
            <a:r>
              <a:rPr lang="zh-CN" altLang="en-US">
                <a:ea typeface="宋体" pitchFamily="2" charset="-122"/>
              </a:rPr>
              <a:t>、</a:t>
            </a:r>
            <a:r>
              <a:rPr lang="en-US" altLang="zh-CN">
                <a:ea typeface="宋体" pitchFamily="2" charset="-122"/>
              </a:rPr>
              <a:t>Parity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</a:rPr>
              <a:t>2</a:t>
            </a:r>
            <a:r>
              <a:rPr lang="zh-CN" altLang="en-US">
                <a:ea typeface="宋体" pitchFamily="2" charset="-122"/>
              </a:rPr>
              <a:t>、</a:t>
            </a:r>
            <a:r>
              <a:rPr lang="en-US" altLang="zh-CN">
                <a:ea typeface="宋体" pitchFamily="2" charset="-122"/>
              </a:rPr>
              <a:t>Checksums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</a:rPr>
              <a:t>3</a:t>
            </a:r>
            <a:r>
              <a:rPr lang="zh-CN" altLang="en-US">
                <a:ea typeface="宋体" pitchFamily="2" charset="-122"/>
              </a:rPr>
              <a:t>、</a:t>
            </a:r>
            <a:r>
              <a:rPr lang="en-US" altLang="zh-CN">
                <a:ea typeface="宋体" pitchFamily="2" charset="-122"/>
              </a:rPr>
              <a:t>Cyclic Redundancy Checks (CRCs)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Detection code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Error Correcting &amp; Detecting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025" y="957263"/>
            <a:ext cx="8745538" cy="5664200"/>
          </a:xfrm>
        </p:spPr>
        <p:txBody>
          <a:bodyPr/>
          <a:lstStyle/>
          <a:p>
            <a:pPr eaLnBrk="1" hangingPunct="1"/>
            <a:r>
              <a:rPr lang="en-US" altLang="zh-CN" sz="2400">
                <a:ea typeface="宋体" pitchFamily="2" charset="-122"/>
              </a:rPr>
              <a:t>On channels that are reliable, such as fiber, it is cheaper to use an </a:t>
            </a:r>
            <a:r>
              <a:rPr lang="en-US" altLang="zh-CN" sz="2400">
                <a:solidFill>
                  <a:srgbClr val="993300"/>
                </a:solidFill>
                <a:ea typeface="宋体" pitchFamily="2" charset="-122"/>
              </a:rPr>
              <a:t>error detecting code</a:t>
            </a:r>
            <a:r>
              <a:rPr lang="en-US" altLang="zh-CN" sz="2400">
                <a:ea typeface="宋体" pitchFamily="2" charset="-122"/>
              </a:rPr>
              <a:t> and just retransmit the occasional block found to be faulty</a:t>
            </a:r>
          </a:p>
          <a:p>
            <a:pPr eaLnBrk="1" hangingPunct="1"/>
            <a:r>
              <a:rPr lang="en-US" altLang="zh-CN" sz="2400">
                <a:ea typeface="宋体" pitchFamily="2" charset="-122"/>
              </a:rPr>
              <a:t>On channels such as wireless links that make many errors, it is better to </a:t>
            </a:r>
            <a:r>
              <a:rPr lang="en-US" altLang="zh-CN" sz="2400">
                <a:solidFill>
                  <a:srgbClr val="993300"/>
                </a:solidFill>
                <a:ea typeface="宋体" pitchFamily="2" charset="-122"/>
              </a:rPr>
              <a:t>add enough redundancy</a:t>
            </a:r>
            <a:r>
              <a:rPr lang="en-US" altLang="zh-CN" sz="2400">
                <a:ea typeface="宋体" pitchFamily="2" charset="-122"/>
              </a:rPr>
              <a:t> to each block for the receiver to be able to </a:t>
            </a:r>
            <a:r>
              <a:rPr lang="en-US" altLang="zh-CN" sz="2400">
                <a:solidFill>
                  <a:srgbClr val="993300"/>
                </a:solidFill>
                <a:ea typeface="宋体" pitchFamily="2" charset="-122"/>
              </a:rPr>
              <a:t>figure out</a:t>
            </a:r>
            <a:r>
              <a:rPr lang="en-US" altLang="zh-CN" sz="2400">
                <a:ea typeface="宋体" pitchFamily="2" charset="-122"/>
              </a:rPr>
              <a:t> what the original block was</a:t>
            </a:r>
          </a:p>
          <a:p>
            <a:pPr eaLnBrk="1" hangingPunct="1"/>
            <a:r>
              <a:rPr lang="en-US" altLang="zh-CN" sz="2400">
                <a:ea typeface="宋体" pitchFamily="2" charset="-122"/>
              </a:rPr>
              <a:t>Example (single-bit error)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Bit Error Rate BER=10</a:t>
            </a:r>
            <a:r>
              <a:rPr lang="en-US" altLang="zh-CN" baseline="30000">
                <a:ea typeface="宋体" pitchFamily="2" charset="-122"/>
              </a:rPr>
              <a:t>-6</a:t>
            </a:r>
            <a:r>
              <a:rPr lang="en-US" altLang="zh-CN">
                <a:ea typeface="宋体" pitchFamily="2" charset="-122"/>
              </a:rPr>
              <a:t>, 1Block=1000bits, Data=1M bits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The overhead</a:t>
            </a:r>
          </a:p>
          <a:p>
            <a:pPr lvl="2" eaLnBrk="1" hangingPunct="1"/>
            <a:r>
              <a:rPr lang="en-US" altLang="zh-CN">
                <a:ea typeface="宋体" pitchFamily="2" charset="-122"/>
              </a:rPr>
              <a:t>Error detection + retransmission: 2001 bits </a:t>
            </a:r>
          </a:p>
          <a:p>
            <a:pPr lvl="2" eaLnBrk="1" hangingPunct="1"/>
            <a:r>
              <a:rPr lang="en-US" altLang="zh-CN">
                <a:ea typeface="宋体" pitchFamily="2" charset="-122"/>
              </a:rPr>
              <a:t>Hamming code : 10,000 bits</a:t>
            </a:r>
            <a:endParaRPr lang="en-US" altLang="zh-CN" baseline="30000">
              <a:ea typeface="宋体" pitchFamily="2" charset="-122"/>
            </a:endParaRPr>
          </a:p>
          <a:p>
            <a:pPr eaLnBrk="1" hangingPunct="1"/>
            <a:endParaRPr lang="zh-CN" altLang="en-US" sz="2400">
              <a:ea typeface="黑体" pitchFamily="49" charset="-122"/>
            </a:endParaRP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1690688" y="6162675"/>
            <a:ext cx="32496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609600" indent="-6096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7526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2098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>
                <a:ea typeface="黑体" pitchFamily="49" charset="-122"/>
              </a:rPr>
              <a:t>(m + r + 1) </a:t>
            </a:r>
            <a:r>
              <a:rPr kumimoji="1" lang="en-US" altLang="zh-CN">
                <a:ea typeface="黑体" pitchFamily="49" charset="-122"/>
                <a:sym typeface="Wingdings" pitchFamily="2" charset="2"/>
              </a:rPr>
              <a:t>≤</a:t>
            </a:r>
            <a:r>
              <a:rPr lang="en-US" altLang="zh-CN">
                <a:ea typeface="黑体" pitchFamily="49" charset="-122"/>
              </a:rPr>
              <a:t> 2</a:t>
            </a:r>
            <a:r>
              <a:rPr lang="en-US" altLang="zh-CN" baseline="30000">
                <a:ea typeface="黑体" pitchFamily="49" charset="-122"/>
              </a:rPr>
              <a:t>r</a:t>
            </a:r>
            <a:endParaRPr lang="zh-CN" altLang="en-US" baseline="30000"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Error Detecting Codes</a:t>
            </a:r>
            <a:r>
              <a:rPr lang="en-US" altLang="zh-CN">
                <a:latin typeface="Verdana" pitchFamily="34" charset="0"/>
                <a:ea typeface="黑体" pitchFamily="49" charset="-122"/>
              </a:rPr>
              <a:t> </a:t>
            </a:r>
          </a:p>
        </p:txBody>
      </p:sp>
      <p:pic>
        <p:nvPicPr>
          <p:cNvPr id="3891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336675"/>
            <a:ext cx="7696200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Odd &amp; Even Parity 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88" y="2016125"/>
            <a:ext cx="6867525" cy="448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787400" y="1265238"/>
            <a:ext cx="4251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buSzTx/>
            </a:pPr>
            <a:r>
              <a:rPr lang="en-US" altLang="zh-CN" sz="2400">
                <a:solidFill>
                  <a:srgbClr val="333399"/>
                </a:solidFill>
              </a:rPr>
              <a:t>Odd &amp; Even parity </a:t>
            </a:r>
            <a:endParaRPr lang="zh-CN" altLang="en-US" sz="2400">
              <a:solidFill>
                <a:srgbClr val="333399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Odd &amp; Even Parity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863" y="877888"/>
            <a:ext cx="7588250" cy="5783262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Coding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Each block to be sent is regarded as a matrix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A parity bit is computed separately for each column and affixed to the matrix as the last row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The matrix is then transmitted one row at a time.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Performance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Can detect a single burst of length</a:t>
            </a:r>
            <a:r>
              <a:rPr lang="en-US" altLang="zh-CN">
                <a:solidFill>
                  <a:srgbClr val="993300"/>
                </a:solidFill>
                <a:ea typeface="宋体" pitchFamily="2" charset="-122"/>
              </a:rPr>
              <a:t> n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A burst of length </a:t>
            </a:r>
            <a:r>
              <a:rPr lang="en-US" altLang="zh-CN">
                <a:solidFill>
                  <a:srgbClr val="993300"/>
                </a:solidFill>
                <a:ea typeface="宋体" pitchFamily="2" charset="-122"/>
              </a:rPr>
              <a:t>n + 1 will pass undetected</a:t>
            </a:r>
            <a:r>
              <a:rPr lang="en-US" altLang="zh-CN">
                <a:ea typeface="宋体" pitchFamily="2" charset="-122"/>
              </a:rPr>
              <a:t> if the first bit is inverted, the last bit is inverted, and all the other bits are correct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7588250" y="1504950"/>
            <a:ext cx="1800225" cy="484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7526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2098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1800">
                <a:ea typeface="黑体" pitchFamily="49" charset="-122"/>
              </a:rPr>
              <a:t>10010001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800">
                <a:ea typeface="黑体" pitchFamily="49" charset="-122"/>
              </a:rPr>
              <a:t>01010011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1800">
                <a:ea typeface="黑体" pitchFamily="49" charset="-122"/>
              </a:rPr>
              <a:t>10100001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1800">
                <a:ea typeface="黑体" pitchFamily="49" charset="-122"/>
              </a:rPr>
              <a:t>01010110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1800">
                <a:ea typeface="黑体" pitchFamily="49" charset="-122"/>
              </a:rPr>
              <a:t>11001100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1800">
                <a:ea typeface="黑体" pitchFamily="49" charset="-122"/>
              </a:rPr>
              <a:t>11101101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1800">
                <a:ea typeface="黑体" pitchFamily="49" charset="-122"/>
              </a:rPr>
              <a:t>10001000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800">
                <a:solidFill>
                  <a:srgbClr val="993300"/>
                </a:solidFill>
                <a:ea typeface="黑体" pitchFamily="49" charset="-122"/>
              </a:rPr>
              <a:t>10011110</a:t>
            </a:r>
            <a:endParaRPr lang="en-US" altLang="zh-CN" sz="1200">
              <a:solidFill>
                <a:srgbClr val="993300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40965" name="Line 6"/>
          <p:cNvSpPr>
            <a:spLocks noChangeShapeType="1"/>
          </p:cNvSpPr>
          <p:nvPr/>
        </p:nvSpPr>
        <p:spPr bwMode="auto">
          <a:xfrm>
            <a:off x="7643813" y="1385888"/>
            <a:ext cx="1057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7962900" y="755650"/>
            <a:ext cx="409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609600" indent="-6096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7526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2098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>
                <a:solidFill>
                  <a:srgbClr val="993300"/>
                </a:solidFill>
                <a:ea typeface="黑体" pitchFamily="49" charset="-122"/>
              </a:rPr>
              <a:t>n</a:t>
            </a:r>
            <a:endParaRPr lang="zh-CN" altLang="en-US">
              <a:solidFill>
                <a:srgbClr val="993300"/>
              </a:solidFill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/>
            </a:r>
            <a:br>
              <a:rPr lang="en-US" altLang="zh-CN" dirty="0">
                <a:ea typeface="宋体" pitchFamily="2" charset="-122"/>
              </a:rPr>
            </a:br>
            <a:r>
              <a:rPr lang="en-US" altLang="zh-CN" dirty="0">
                <a:ea typeface="宋体" pitchFamily="2" charset="-122"/>
              </a:rPr>
              <a:t>Checksums</a:t>
            </a:r>
            <a:br>
              <a:rPr lang="en-US" altLang="zh-CN" dirty="0">
                <a:ea typeface="宋体" pitchFamily="2" charset="-122"/>
              </a:rPr>
            </a:br>
            <a:endParaRPr lang="zh-CN" altLang="en-US" dirty="0">
              <a:ea typeface="宋体" pitchFamily="2" charset="-122"/>
            </a:endParaRPr>
          </a:p>
        </p:txBody>
      </p:sp>
      <p:sp>
        <p:nvSpPr>
          <p:cNvPr id="419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 dirty="0">
                <a:ea typeface="宋体" pitchFamily="2" charset="-122"/>
              </a:rPr>
              <a:t>	</a:t>
            </a:r>
            <a:r>
              <a:rPr lang="en-US" altLang="zh-CN" sz="1600" dirty="0">
                <a:ea typeface="宋体" pitchFamily="2" charset="-122"/>
              </a:rPr>
              <a:t>Word </a:t>
            </a:r>
            <a:r>
              <a:rPr lang="en-US" altLang="zh-CN" sz="1600" dirty="0" err="1" smtClean="0">
                <a:ea typeface="宋体" pitchFamily="2" charset="-122"/>
              </a:rPr>
              <a:t>Cksum</a:t>
            </a:r>
            <a:r>
              <a:rPr lang="en-US" altLang="zh-CN" sz="1600" dirty="0" smtClean="0">
                <a:ea typeface="宋体" pitchFamily="2" charset="-122"/>
              </a:rPr>
              <a:t>(Word </a:t>
            </a:r>
            <a:r>
              <a:rPr lang="en-US" altLang="zh-CN" sz="1600" dirty="0">
                <a:ea typeface="宋体" pitchFamily="2" charset="-122"/>
              </a:rPr>
              <a:t>*</a:t>
            </a:r>
            <a:r>
              <a:rPr lang="en-US" altLang="zh-CN" sz="1600" dirty="0" err="1">
                <a:ea typeface="宋体" pitchFamily="2" charset="-122"/>
              </a:rPr>
              <a:t>Buf</a:t>
            </a:r>
            <a:r>
              <a:rPr lang="en-US" altLang="zh-CN" sz="1600" dirty="0">
                <a:ea typeface="宋体" pitchFamily="2" charset="-122"/>
              </a:rPr>
              <a:t>, Word </a:t>
            </a:r>
            <a:r>
              <a:rPr lang="en-US" altLang="zh-CN" sz="1600" dirty="0" err="1" smtClean="0">
                <a:ea typeface="宋体" pitchFamily="2" charset="-122"/>
              </a:rPr>
              <a:t>Num_Words</a:t>
            </a:r>
            <a:r>
              <a:rPr lang="en-US" altLang="zh-CN" sz="1600" dirty="0" smtClean="0">
                <a:ea typeface="宋体" pitchFamily="2" charset="-122"/>
              </a:rPr>
              <a:t>)</a:t>
            </a:r>
            <a:endParaRPr lang="en-US" altLang="zh-CN" sz="1600" dirty="0">
              <a:ea typeface="宋体" pitchFamily="2" charset="-12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zh-CN" sz="1600" dirty="0">
                <a:ea typeface="宋体" pitchFamily="2" charset="-122"/>
              </a:rPr>
              <a:t>	{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600" dirty="0">
                <a:ea typeface="宋体" pitchFamily="2" charset="-122"/>
              </a:rPr>
              <a:t>	</a:t>
            </a:r>
            <a:r>
              <a:rPr lang="en-US" altLang="zh-CN" sz="1600" dirty="0" smtClean="0">
                <a:ea typeface="宋体" pitchFamily="2" charset="-122"/>
              </a:rPr>
              <a:t>    </a:t>
            </a:r>
            <a:r>
              <a:rPr lang="en-US" altLang="zh-CN" sz="1600" dirty="0" err="1" smtClean="0">
                <a:ea typeface="宋体" pitchFamily="2" charset="-122"/>
              </a:rPr>
              <a:t>Dword</a:t>
            </a:r>
            <a:r>
              <a:rPr lang="en-US" altLang="zh-CN" sz="1600" dirty="0" smtClean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</a:rPr>
              <a:t>Sum;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600" dirty="0" smtClean="0">
                <a:ea typeface="宋体" pitchFamily="2" charset="-122"/>
              </a:rPr>
              <a:t>  </a:t>
            </a:r>
            <a:r>
              <a:rPr lang="en-US" altLang="zh-CN" sz="1600" dirty="0">
                <a:ea typeface="宋体" pitchFamily="2" charset="-122"/>
              </a:rPr>
              <a:t>	</a:t>
            </a:r>
            <a:r>
              <a:rPr lang="en-US" altLang="zh-CN" sz="1600" dirty="0" smtClean="0">
                <a:ea typeface="宋体" pitchFamily="2" charset="-122"/>
              </a:rPr>
              <a:t>    for  </a:t>
            </a:r>
            <a:r>
              <a:rPr lang="en-US" altLang="zh-CN" sz="1600" dirty="0">
                <a:ea typeface="宋体" pitchFamily="2" charset="-122"/>
              </a:rPr>
              <a:t>( Sum=0; </a:t>
            </a:r>
            <a:r>
              <a:rPr lang="en-US" altLang="zh-CN" sz="1600" dirty="0" err="1">
                <a:ea typeface="宋体" pitchFamily="2" charset="-122"/>
              </a:rPr>
              <a:t>Num_Words</a:t>
            </a:r>
            <a:r>
              <a:rPr lang="en-US" altLang="zh-CN" sz="1600" dirty="0">
                <a:ea typeface="宋体" pitchFamily="2" charset="-122"/>
              </a:rPr>
              <a:t>&gt;0;  </a:t>
            </a:r>
            <a:r>
              <a:rPr lang="en-US" altLang="zh-CN" sz="1600" dirty="0" err="1">
                <a:ea typeface="宋体" pitchFamily="2" charset="-122"/>
              </a:rPr>
              <a:t>Num_Words</a:t>
            </a:r>
            <a:r>
              <a:rPr lang="en-US" altLang="zh-CN" sz="1600" dirty="0">
                <a:ea typeface="宋体" pitchFamily="2" charset="-122"/>
              </a:rPr>
              <a:t>-</a:t>
            </a:r>
            <a:r>
              <a:rPr lang="en-US" altLang="zh-CN" sz="1600" dirty="0" smtClean="0">
                <a:ea typeface="宋体" pitchFamily="2" charset="-122"/>
              </a:rPr>
              <a:t>-)</a:t>
            </a:r>
            <a:endParaRPr lang="en-US" altLang="zh-CN" sz="1600" dirty="0">
              <a:ea typeface="宋体" pitchFamily="2" charset="-12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zh-CN" sz="1600" dirty="0">
                <a:ea typeface="宋体" pitchFamily="2" charset="-122"/>
              </a:rPr>
              <a:t>	</a:t>
            </a:r>
            <a:r>
              <a:rPr lang="en-US" altLang="zh-CN" sz="1600" dirty="0" smtClean="0">
                <a:ea typeface="宋体" pitchFamily="2" charset="-122"/>
              </a:rPr>
              <a:t>         Sum</a:t>
            </a:r>
            <a:r>
              <a:rPr lang="en-US" altLang="zh-CN" sz="1600" dirty="0">
                <a:ea typeface="宋体" pitchFamily="2" charset="-122"/>
              </a:rPr>
              <a:t>+=*</a:t>
            </a:r>
            <a:r>
              <a:rPr lang="en-US" altLang="zh-CN" sz="1600" dirty="0" err="1">
                <a:ea typeface="宋体" pitchFamily="2" charset="-122"/>
              </a:rPr>
              <a:t>Buf</a:t>
            </a:r>
            <a:r>
              <a:rPr lang="en-US" altLang="zh-CN" sz="1600" dirty="0">
                <a:ea typeface="宋体" pitchFamily="2" charset="-122"/>
              </a:rPr>
              <a:t>++;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600" dirty="0">
                <a:ea typeface="宋体" pitchFamily="2" charset="-122"/>
              </a:rPr>
              <a:t>	</a:t>
            </a:r>
            <a:r>
              <a:rPr lang="en-US" altLang="zh-CN" sz="1600" dirty="0" smtClean="0">
                <a:ea typeface="宋体" pitchFamily="2" charset="-122"/>
              </a:rPr>
              <a:t>    Sum </a:t>
            </a:r>
            <a:r>
              <a:rPr lang="en-US" altLang="zh-CN" sz="1600" dirty="0">
                <a:ea typeface="宋体" pitchFamily="2" charset="-122"/>
              </a:rPr>
              <a:t>= ( Sum &gt;&gt; 16 ) + ( Sum &amp; 0xffff );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600" dirty="0">
                <a:ea typeface="宋体" pitchFamily="2" charset="-122"/>
              </a:rPr>
              <a:t>	</a:t>
            </a:r>
            <a:r>
              <a:rPr lang="en-US" altLang="zh-CN" sz="1600" dirty="0" smtClean="0">
                <a:ea typeface="宋体" pitchFamily="2" charset="-122"/>
              </a:rPr>
              <a:t>    Sum </a:t>
            </a:r>
            <a:r>
              <a:rPr lang="en-US" altLang="zh-CN" sz="1600" dirty="0">
                <a:ea typeface="宋体" pitchFamily="2" charset="-122"/>
              </a:rPr>
              <a:t>+= Sum &gt;&gt; 16;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600" dirty="0">
                <a:ea typeface="宋体" pitchFamily="2" charset="-122"/>
              </a:rPr>
              <a:t>	</a:t>
            </a:r>
            <a:r>
              <a:rPr lang="en-US" altLang="zh-CN" sz="1600" dirty="0" smtClean="0">
                <a:ea typeface="宋体" pitchFamily="2" charset="-122"/>
              </a:rPr>
              <a:t>    return </a:t>
            </a:r>
            <a:r>
              <a:rPr lang="en-US" altLang="zh-CN" sz="1600" dirty="0">
                <a:ea typeface="宋体" pitchFamily="2" charset="-122"/>
              </a:rPr>
              <a:t>~Sum;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1600" dirty="0">
                <a:ea typeface="宋体" pitchFamily="2" charset="-122"/>
              </a:rPr>
              <a:t>	}</a:t>
            </a:r>
            <a:endParaRPr lang="zh-CN" altLang="en-US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Verdana" pitchFamily="34" charset="0"/>
                <a:ea typeface="黑体" pitchFamily="49" charset="-122"/>
              </a:rPr>
              <a:t>Data Link Layer Design Issues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2288" y="920750"/>
            <a:ext cx="8318500" cy="5381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黑体" pitchFamily="49" charset="-122"/>
              </a:rPr>
              <a:t>Goals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黑体" pitchFamily="49" charset="-122"/>
              </a:rPr>
              <a:t>Study the algorithms for achieving </a:t>
            </a:r>
            <a:r>
              <a:rPr lang="en-US" altLang="zh-CN" dirty="0">
                <a:solidFill>
                  <a:srgbClr val="333399"/>
                </a:solidFill>
                <a:ea typeface="黑体" pitchFamily="49" charset="-122"/>
              </a:rPr>
              <a:t>reliable</a:t>
            </a:r>
            <a:r>
              <a:rPr lang="en-US" altLang="zh-CN" dirty="0">
                <a:ea typeface="黑体" pitchFamily="49" charset="-122"/>
              </a:rPr>
              <a:t>, </a:t>
            </a:r>
            <a:r>
              <a:rPr lang="en-US" altLang="zh-CN" dirty="0">
                <a:solidFill>
                  <a:srgbClr val="333399"/>
                </a:solidFill>
                <a:ea typeface="黑体" pitchFamily="49" charset="-122"/>
              </a:rPr>
              <a:t>efficient</a:t>
            </a:r>
            <a:r>
              <a:rPr lang="en-US" altLang="zh-CN" dirty="0">
                <a:ea typeface="黑体" pitchFamily="49" charset="-122"/>
              </a:rPr>
              <a:t> communication between two </a:t>
            </a:r>
            <a:r>
              <a:rPr lang="en-US" altLang="zh-CN" dirty="0">
                <a:solidFill>
                  <a:srgbClr val="0000FF"/>
                </a:solidFill>
                <a:ea typeface="黑体" pitchFamily="49" charset="-122"/>
              </a:rPr>
              <a:t>adjacent</a:t>
            </a:r>
            <a:r>
              <a:rPr lang="en-US" altLang="zh-CN" dirty="0">
                <a:ea typeface="黑体" pitchFamily="49" charset="-122"/>
              </a:rPr>
              <a:t> machines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黑体" pitchFamily="49" charset="-122"/>
              </a:rPr>
              <a:t>Adjacent: two machines are connected by a communication channel that acts conceptually </a:t>
            </a:r>
            <a:r>
              <a:rPr lang="en-US" altLang="zh-CN" dirty="0">
                <a:solidFill>
                  <a:srgbClr val="0000FF"/>
                </a:solidFill>
                <a:ea typeface="黑体" pitchFamily="49" charset="-122"/>
              </a:rPr>
              <a:t>like a wire</a:t>
            </a:r>
            <a:r>
              <a:rPr lang="en-US" altLang="zh-CN" dirty="0">
                <a:ea typeface="黑体" pitchFamily="49" charset="-122"/>
              </a:rPr>
              <a:t>, bits are delivered in exactly the same order in which they are sent.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黑体" pitchFamily="49" charset="-122"/>
              </a:rPr>
              <a:t>Data Link Layer Design Issues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黑体" pitchFamily="49" charset="-122"/>
              </a:rPr>
              <a:t>Services Provided to the Network Layer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黑体" pitchFamily="49" charset="-122"/>
              </a:rPr>
              <a:t>Framing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黑体" pitchFamily="49" charset="-122"/>
              </a:rPr>
              <a:t>Error Control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黑体" pitchFamily="49" charset="-122"/>
              </a:rPr>
              <a:t>Flow Control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 </a:t>
            </a:r>
            <a:r>
              <a:rPr lang="en-US" altLang="zh-CN">
                <a:latin typeface="Verdana" pitchFamily="34" charset="0"/>
                <a:ea typeface="宋体" pitchFamily="2" charset="-122"/>
              </a:rPr>
              <a:t>Polynomial Code 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863" y="877888"/>
            <a:ext cx="8974137" cy="63071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>
                <a:solidFill>
                  <a:srgbClr val="993300"/>
                </a:solidFill>
                <a:latin typeface="Times New Roman" pitchFamily="18" charset="0"/>
                <a:ea typeface="宋体" pitchFamily="2" charset="-122"/>
              </a:rPr>
              <a:t>Also known as CRC (Cyclic Redundancy Check)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Treating bit strings as representations of polynomials with coefficients of 0 and 1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A k-bit frame is regarded as the coefficient list for a polynomial with k terms, ranging from x</a:t>
            </a:r>
            <a:r>
              <a:rPr lang="en-US" altLang="zh-CN" baseline="30000" dirty="0">
                <a:ea typeface="宋体" pitchFamily="2" charset="-122"/>
              </a:rPr>
              <a:t>k-1</a:t>
            </a:r>
            <a:r>
              <a:rPr lang="en-US" altLang="zh-CN" dirty="0">
                <a:ea typeface="宋体" pitchFamily="2" charset="-122"/>
              </a:rPr>
              <a:t> to x</a:t>
            </a:r>
            <a:r>
              <a:rPr lang="en-US" altLang="zh-CN" baseline="30000" dirty="0">
                <a:ea typeface="宋体" pitchFamily="2" charset="-122"/>
              </a:rPr>
              <a:t>0</a:t>
            </a:r>
            <a:r>
              <a:rPr lang="en-US" altLang="zh-CN" dirty="0">
                <a:ea typeface="宋体" pitchFamily="2" charset="-122"/>
              </a:rPr>
              <a:t>: 110001=&gt; x</a:t>
            </a:r>
            <a:r>
              <a:rPr lang="en-US" altLang="zh-CN" baseline="30000" dirty="0">
                <a:ea typeface="宋体" pitchFamily="2" charset="-122"/>
              </a:rPr>
              <a:t>5</a:t>
            </a:r>
            <a:r>
              <a:rPr lang="en-US" altLang="zh-CN" dirty="0">
                <a:ea typeface="宋体" pitchFamily="2" charset="-122"/>
              </a:rPr>
              <a:t> + x</a:t>
            </a:r>
            <a:r>
              <a:rPr lang="en-US" altLang="zh-CN" baseline="30000" dirty="0">
                <a:ea typeface="宋体" pitchFamily="2" charset="-122"/>
              </a:rPr>
              <a:t>4</a:t>
            </a:r>
            <a:r>
              <a:rPr lang="en-US" altLang="zh-CN" dirty="0">
                <a:ea typeface="宋体" pitchFamily="2" charset="-122"/>
              </a:rPr>
              <a:t> + x</a:t>
            </a:r>
            <a:r>
              <a:rPr lang="en-US" altLang="zh-CN" baseline="30000" dirty="0">
                <a:ea typeface="宋体" pitchFamily="2" charset="-122"/>
              </a:rPr>
              <a:t>0</a:t>
            </a:r>
            <a:endParaRPr lang="en-US" altLang="zh-CN" dirty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Polynomial arithmetic is done modulo 2, addition and subtraction are </a:t>
            </a:r>
            <a:r>
              <a:rPr lang="en-US" altLang="zh-CN" dirty="0">
                <a:solidFill>
                  <a:srgbClr val="993300"/>
                </a:solidFill>
                <a:ea typeface="宋体" pitchFamily="2" charset="-122"/>
              </a:rPr>
              <a:t>identical to XOR</a:t>
            </a:r>
            <a:r>
              <a:rPr lang="en-US" altLang="zh-CN" dirty="0">
                <a:ea typeface="宋体" pitchFamily="2" charset="-122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The algorithm for computing the </a:t>
            </a:r>
            <a:r>
              <a:rPr lang="en-US" altLang="zh-CN" dirty="0">
                <a:solidFill>
                  <a:srgbClr val="993300"/>
                </a:solidFill>
                <a:ea typeface="宋体" pitchFamily="2" charset="-122"/>
              </a:rPr>
              <a:t>checksum</a:t>
            </a:r>
            <a:r>
              <a:rPr lang="en-US" altLang="zh-CN" dirty="0">
                <a:ea typeface="宋体" pitchFamily="2" charset="-122"/>
              </a:rPr>
              <a:t>:</a:t>
            </a:r>
            <a:endParaRPr lang="en-US" altLang="zh-CN" b="1" dirty="0">
              <a:ea typeface="宋体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itchFamily="2" charset="-122"/>
              </a:rPr>
              <a:t>The degree of generator polynomial G(x), is 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itchFamily="2" charset="-122"/>
              </a:rPr>
              <a:t>Append r zero bits to the low-order end of the frame</a:t>
            </a:r>
            <a:r>
              <a:rPr lang="zh-CN" altLang="en-US" sz="2000" dirty="0">
                <a:ea typeface="宋体" pitchFamily="2" charset="-122"/>
              </a:rPr>
              <a:t>（</a:t>
            </a:r>
            <a:r>
              <a:rPr lang="en-US" altLang="zh-CN" sz="2000" dirty="0" err="1">
                <a:ea typeface="宋体" pitchFamily="2" charset="-122"/>
              </a:rPr>
              <a:t>x</a:t>
            </a:r>
            <a:r>
              <a:rPr lang="en-US" altLang="zh-CN" sz="2000" baseline="30000" dirty="0" err="1">
                <a:ea typeface="宋体" pitchFamily="2" charset="-122"/>
              </a:rPr>
              <a:t>r</a:t>
            </a:r>
            <a:r>
              <a:rPr lang="en-US" altLang="zh-CN" sz="2000" baseline="30000" dirty="0">
                <a:ea typeface="宋体" pitchFamily="2" charset="-122"/>
              </a:rPr>
              <a:t> </a:t>
            </a:r>
            <a:r>
              <a:rPr lang="en-US" altLang="zh-CN" sz="2000" dirty="0">
                <a:ea typeface="宋体" pitchFamily="2" charset="-122"/>
              </a:rPr>
              <a:t>M(x)</a:t>
            </a:r>
            <a:r>
              <a:rPr lang="en-US" altLang="zh-CN" sz="2000" baseline="30000" dirty="0">
                <a:ea typeface="宋体" pitchFamily="2" charset="-122"/>
              </a:rPr>
              <a:t> </a:t>
            </a:r>
            <a:r>
              <a:rPr lang="zh-CN" altLang="en-US" sz="2000" dirty="0">
                <a:ea typeface="宋体" pitchFamily="2" charset="-122"/>
              </a:rPr>
              <a:t>）</a:t>
            </a:r>
            <a:endParaRPr lang="zh-CN" altLang="en-US" sz="2000" b="1" dirty="0">
              <a:ea typeface="宋体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itchFamily="2" charset="-122"/>
              </a:rPr>
              <a:t>Divide the bit string corresponding to G(x), using modulo 2 division</a:t>
            </a:r>
            <a:endParaRPr lang="en-US" altLang="zh-CN" sz="2000" b="1" dirty="0">
              <a:ea typeface="宋体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itchFamily="2" charset="-122"/>
              </a:rPr>
              <a:t>Subtract the remainder from the bit string using modulo 2 subtraction </a:t>
            </a:r>
            <a:r>
              <a:rPr lang="zh-CN" altLang="en-US" sz="2000" dirty="0">
                <a:ea typeface="宋体" pitchFamily="2" charset="-122"/>
              </a:rPr>
              <a:t>（</a:t>
            </a:r>
            <a:r>
              <a:rPr lang="en-US" altLang="zh-CN" sz="2000" dirty="0">
                <a:ea typeface="宋体" pitchFamily="2" charset="-122"/>
              </a:rPr>
              <a:t>T(x)</a:t>
            </a:r>
            <a:r>
              <a:rPr lang="zh-CN" altLang="en-US" sz="2000" dirty="0">
                <a:ea typeface="宋体" pitchFamily="2" charset="-122"/>
              </a:rPr>
              <a:t>）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3-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0"/>
            <a:ext cx="6118225" cy="675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436563" y="3192463"/>
            <a:ext cx="2792412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latin typeface="Times New Roman" pitchFamily="18" charset="0"/>
              </a:rPr>
              <a:t>Calculation of the </a:t>
            </a:r>
          </a:p>
          <a:p>
            <a:pPr algn="ctr" eaLnBrk="1" fontAlgn="base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latin typeface="Times New Roman" pitchFamily="18" charset="0"/>
              </a:rPr>
              <a:t>polynomial code checksum.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CRC code</a:t>
            </a:r>
            <a:endParaRPr lang="zh-CN" altLang="en-US">
              <a:ea typeface="宋体" pitchFamily="2" charset="-122"/>
            </a:endParaRP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714375"/>
            <a:ext cx="8270875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The Power of CRC (1)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Imagine that a transmission error occurs, so that instead of the bit string for T(x) arriving, T(x) + E(x) arrives. 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Upon receiving the checksummed frame, the receiver computes [T(x) + E(x)]/G(x). T(x)/G(x) is 0, so the result is E(x)/G(x). Those errors that happen to correspond to polynomials containing G(x) as a factor will slip by; all other errors will be caught.</a:t>
            </a:r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The Power of CRC (2)</a:t>
            </a:r>
            <a:r>
              <a:rPr lang="en-US" altLang="zh-CN" sz="3600">
                <a:ea typeface="宋体" pitchFamily="2" charset="-122"/>
              </a:rPr>
              <a:t> </a:t>
            </a:r>
            <a:endParaRPr lang="zh-CN" altLang="en-US" sz="3600">
              <a:ea typeface="宋体" pitchFamily="2" charset="-122"/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A polynomial code with </a:t>
            </a:r>
            <a:r>
              <a:rPr lang="en-US" altLang="zh-CN" dirty="0">
                <a:solidFill>
                  <a:srgbClr val="993300"/>
                </a:solidFill>
                <a:ea typeface="宋体" pitchFamily="2" charset="-122"/>
              </a:rPr>
              <a:t>r</a:t>
            </a:r>
            <a:r>
              <a:rPr lang="en-US" altLang="zh-CN" dirty="0">
                <a:ea typeface="宋体" pitchFamily="2" charset="-122"/>
              </a:rPr>
              <a:t> check bits will detect all </a:t>
            </a:r>
            <a:r>
              <a:rPr lang="en-US" altLang="zh-CN" dirty="0">
                <a:solidFill>
                  <a:srgbClr val="993300"/>
                </a:solidFill>
                <a:ea typeface="宋体" pitchFamily="2" charset="-122"/>
              </a:rPr>
              <a:t>burst errors of length ≤ r</a:t>
            </a: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By making </a:t>
            </a:r>
            <a:r>
              <a:rPr lang="en-US" altLang="zh-CN" i="1" dirty="0">
                <a:latin typeface="Times New Roman" pitchFamily="18" charset="0"/>
                <a:ea typeface="宋体" pitchFamily="2" charset="-122"/>
              </a:rPr>
              <a:t>x+1</a:t>
            </a:r>
            <a:r>
              <a:rPr lang="en-US" altLang="zh-CN" dirty="0">
                <a:ea typeface="宋体" pitchFamily="2" charset="-122"/>
              </a:rPr>
              <a:t> a factor of </a:t>
            </a:r>
            <a:r>
              <a:rPr lang="en-US" altLang="zh-CN" b="1" i="1" dirty="0">
                <a:latin typeface="Times New Roman" pitchFamily="18" charset="0"/>
                <a:ea typeface="宋体" pitchFamily="2" charset="-122"/>
              </a:rPr>
              <a:t>G(x),</a:t>
            </a:r>
            <a:r>
              <a:rPr lang="en-US" altLang="zh-CN" dirty="0">
                <a:ea typeface="宋体" pitchFamily="2" charset="-122"/>
              </a:rPr>
              <a:t> we can catch all errors consisting of an </a:t>
            </a:r>
            <a:r>
              <a:rPr lang="en-US" altLang="zh-CN" dirty="0">
                <a:solidFill>
                  <a:srgbClr val="993300"/>
                </a:solidFill>
                <a:ea typeface="宋体" pitchFamily="2" charset="-122"/>
              </a:rPr>
              <a:t>odd number</a:t>
            </a:r>
            <a:r>
              <a:rPr lang="en-US" altLang="zh-CN" dirty="0">
                <a:ea typeface="宋体" pitchFamily="2" charset="-122"/>
              </a:rPr>
              <a:t> of inverted bits</a:t>
            </a: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Burst length is r + 1 </a:t>
            </a:r>
            <a:r>
              <a:rPr lang="zh-CN" altLang="en-US" dirty="0">
                <a:ea typeface="宋体" pitchFamily="2" charset="-122"/>
              </a:rPr>
              <a:t>，</a:t>
            </a:r>
            <a:r>
              <a:rPr lang="en-US" altLang="zh-CN" dirty="0">
                <a:ea typeface="宋体" pitchFamily="2" charset="-122"/>
              </a:rPr>
              <a:t>an incorrect frame being accepted as valid is </a:t>
            </a:r>
            <a:r>
              <a:rPr lang="en-US" altLang="zh-CN" dirty="0">
                <a:solidFill>
                  <a:srgbClr val="993300"/>
                </a:solidFill>
                <a:ea typeface="宋体" pitchFamily="2" charset="-122"/>
              </a:rPr>
              <a:t>½</a:t>
            </a:r>
            <a:r>
              <a:rPr lang="en-US" altLang="zh-CN" baseline="30000" dirty="0">
                <a:solidFill>
                  <a:srgbClr val="993300"/>
                </a:solidFill>
                <a:ea typeface="宋体" pitchFamily="2" charset="-122"/>
              </a:rPr>
              <a:t>r – 1</a:t>
            </a:r>
            <a:r>
              <a:rPr lang="en-US" altLang="zh-CN" dirty="0">
                <a:ea typeface="宋体" pitchFamily="2" charset="-122"/>
              </a:rPr>
              <a:t>. </a:t>
            </a:r>
            <a:endParaRPr lang="zh-CN" altLang="en-US" dirty="0">
              <a:ea typeface="宋体" pitchFamily="2" charset="-122"/>
            </a:endParaRP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The probability of a bad frame(Burst length is </a:t>
            </a:r>
            <a:r>
              <a:rPr lang="en-US" altLang="zh-CN" dirty="0"/>
              <a:t>longer </a:t>
            </a:r>
            <a:r>
              <a:rPr lang="en-US" altLang="zh-CN" dirty="0" smtClean="0"/>
              <a:t>than </a:t>
            </a:r>
            <a:r>
              <a:rPr lang="en-US" altLang="zh-CN" dirty="0" smtClean="0">
                <a:ea typeface="宋体" pitchFamily="2" charset="-122"/>
              </a:rPr>
              <a:t>r </a:t>
            </a:r>
            <a:r>
              <a:rPr lang="en-US" altLang="zh-CN" dirty="0">
                <a:ea typeface="宋体" pitchFamily="2" charset="-122"/>
              </a:rPr>
              <a:t>+ 1 ) getting through unnoticed is </a:t>
            </a:r>
            <a:r>
              <a:rPr lang="en-US" altLang="zh-CN" dirty="0">
                <a:solidFill>
                  <a:srgbClr val="993300"/>
                </a:solidFill>
                <a:ea typeface="宋体" pitchFamily="2" charset="-122"/>
              </a:rPr>
              <a:t>½</a:t>
            </a:r>
            <a:r>
              <a:rPr lang="en-US" altLang="zh-CN" baseline="30000" dirty="0">
                <a:solidFill>
                  <a:srgbClr val="993300"/>
                </a:solidFill>
                <a:ea typeface="宋体" pitchFamily="2" charset="-122"/>
              </a:rPr>
              <a:t>r</a:t>
            </a:r>
            <a:r>
              <a:rPr lang="en-US" altLang="zh-CN" dirty="0">
                <a:ea typeface="宋体" pitchFamily="2" charset="-122"/>
              </a:rPr>
              <a:t>, assuming that all bit patterns are equally likely </a:t>
            </a:r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Generator Polynomial 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Certain polynomials have become international standards 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CRC-16  </a:t>
            </a:r>
          </a:p>
          <a:p>
            <a:pPr lvl="1" eaLnBrk="1" hangingPunct="1"/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x</a:t>
            </a:r>
            <a:r>
              <a:rPr lang="en-US" altLang="zh-CN" b="1" i="1" baseline="30000">
                <a:latin typeface="Times New Roman" pitchFamily="18" charset="0"/>
                <a:ea typeface="宋体" pitchFamily="2" charset="-122"/>
              </a:rPr>
              <a:t>16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+x</a:t>
            </a:r>
            <a:r>
              <a:rPr lang="en-US" altLang="zh-CN" b="1" i="1" baseline="30000">
                <a:latin typeface="Times New Roman" pitchFamily="18" charset="0"/>
                <a:ea typeface="宋体" pitchFamily="2" charset="-122"/>
              </a:rPr>
              <a:t>15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+x</a:t>
            </a:r>
            <a:r>
              <a:rPr lang="en-US" altLang="zh-CN" b="1" i="1" baseline="30000"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+1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CRC-CCITT  (HDLC)</a:t>
            </a:r>
          </a:p>
          <a:p>
            <a:pPr lvl="1" eaLnBrk="1" hangingPunct="1"/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x</a:t>
            </a:r>
            <a:r>
              <a:rPr lang="en-US" altLang="zh-CN" b="1" i="1" baseline="30000">
                <a:latin typeface="Times New Roman" pitchFamily="18" charset="0"/>
                <a:ea typeface="宋体" pitchFamily="2" charset="-122"/>
              </a:rPr>
              <a:t>16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+x</a:t>
            </a:r>
            <a:r>
              <a:rPr lang="en-US" altLang="zh-CN" b="1" i="1" baseline="30000">
                <a:latin typeface="Times New Roman" pitchFamily="18" charset="0"/>
                <a:ea typeface="宋体" pitchFamily="2" charset="-122"/>
              </a:rPr>
              <a:t>12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+x</a:t>
            </a:r>
            <a:r>
              <a:rPr lang="en-US" altLang="zh-CN" b="1" i="1" baseline="30000">
                <a:latin typeface="Times New Roman" pitchFamily="18" charset="0"/>
                <a:ea typeface="宋体" pitchFamily="2" charset="-122"/>
              </a:rPr>
              <a:t>5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+1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CRC-32 (IEEE802)</a:t>
            </a:r>
          </a:p>
          <a:p>
            <a:pPr lvl="1" eaLnBrk="1" hangingPunct="1"/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x</a:t>
            </a:r>
            <a:r>
              <a:rPr lang="en-US" altLang="zh-CN" b="1" i="1" baseline="30000">
                <a:latin typeface="Times New Roman" pitchFamily="18" charset="0"/>
                <a:ea typeface="宋体" pitchFamily="2" charset="-122"/>
              </a:rPr>
              <a:t>32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+x</a:t>
            </a:r>
            <a:r>
              <a:rPr lang="en-US" altLang="zh-CN" b="1" i="1" baseline="30000">
                <a:latin typeface="Times New Roman" pitchFamily="18" charset="0"/>
                <a:ea typeface="宋体" pitchFamily="2" charset="-122"/>
              </a:rPr>
              <a:t>26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+x</a:t>
            </a:r>
            <a:r>
              <a:rPr lang="en-US" altLang="zh-CN" b="1" i="1" baseline="30000">
                <a:latin typeface="Times New Roman" pitchFamily="18" charset="0"/>
                <a:ea typeface="宋体" pitchFamily="2" charset="-122"/>
              </a:rPr>
              <a:t>23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+x</a:t>
            </a:r>
            <a:r>
              <a:rPr lang="en-US" altLang="zh-CN" b="1" i="1" baseline="30000">
                <a:latin typeface="Times New Roman" pitchFamily="18" charset="0"/>
                <a:ea typeface="宋体" pitchFamily="2" charset="-122"/>
              </a:rPr>
              <a:t>22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+x</a:t>
            </a:r>
            <a:r>
              <a:rPr lang="en-US" altLang="zh-CN" b="1" i="1" baseline="30000">
                <a:latin typeface="Times New Roman" pitchFamily="18" charset="0"/>
                <a:ea typeface="宋体" pitchFamily="2" charset="-122"/>
              </a:rPr>
              <a:t>16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+x</a:t>
            </a:r>
            <a:r>
              <a:rPr lang="en-US" altLang="zh-CN" b="1" i="1" baseline="30000">
                <a:latin typeface="Times New Roman" pitchFamily="18" charset="0"/>
                <a:ea typeface="宋体" pitchFamily="2" charset="-122"/>
              </a:rPr>
              <a:t>12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+x</a:t>
            </a:r>
            <a:r>
              <a:rPr lang="en-US" altLang="zh-CN" b="1" i="1" baseline="30000">
                <a:latin typeface="Times New Roman" pitchFamily="18" charset="0"/>
                <a:ea typeface="宋体" pitchFamily="2" charset="-122"/>
              </a:rPr>
              <a:t>11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+x</a:t>
            </a:r>
            <a:r>
              <a:rPr lang="en-US" altLang="zh-CN" b="1" i="1" baseline="30000">
                <a:latin typeface="Times New Roman" pitchFamily="18" charset="0"/>
                <a:ea typeface="宋体" pitchFamily="2" charset="-122"/>
              </a:rPr>
              <a:t>10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+x</a:t>
            </a:r>
            <a:r>
              <a:rPr lang="en-US" altLang="zh-CN" b="1" i="1" baseline="30000">
                <a:latin typeface="Times New Roman" pitchFamily="18" charset="0"/>
                <a:ea typeface="宋体" pitchFamily="2" charset="-122"/>
              </a:rPr>
              <a:t>8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+x</a:t>
            </a:r>
            <a:r>
              <a:rPr lang="en-US" altLang="zh-CN" b="1" i="1" baseline="30000">
                <a:latin typeface="Times New Roman" pitchFamily="18" charset="0"/>
                <a:ea typeface="宋体" pitchFamily="2" charset="-122"/>
              </a:rPr>
              <a:t>7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+x</a:t>
            </a:r>
            <a:r>
              <a:rPr lang="en-US" altLang="zh-CN" b="1" i="1" baseline="30000">
                <a:latin typeface="Times New Roman" pitchFamily="18" charset="0"/>
                <a:ea typeface="宋体" pitchFamily="2" charset="-122"/>
              </a:rPr>
              <a:t>5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+x</a:t>
            </a:r>
            <a:r>
              <a:rPr lang="en-US" altLang="zh-CN" b="1" i="1" baseline="30000">
                <a:latin typeface="Times New Roman" pitchFamily="18" charset="0"/>
                <a:ea typeface="宋体" pitchFamily="2" charset="-122"/>
              </a:rPr>
              <a:t>4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+x</a:t>
            </a:r>
            <a:r>
              <a:rPr lang="en-US" altLang="zh-CN" b="1" i="1" baseline="30000"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+x</a:t>
            </a:r>
            <a:r>
              <a:rPr lang="en-US" altLang="zh-CN" b="1" i="1" baseline="30000">
                <a:latin typeface="Times New Roman" pitchFamily="18" charset="0"/>
                <a:ea typeface="宋体" pitchFamily="2" charset="-122"/>
              </a:rPr>
              <a:t>1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+1</a:t>
            </a:r>
          </a:p>
          <a:p>
            <a:pPr eaLnBrk="1" hangingPunct="1"/>
            <a:endParaRPr lang="en-US" altLang="zh-CN" b="1" i="1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8132" name="AutoShape 4" descr="graphics/03icon04.gif"/>
          <p:cNvSpPr>
            <a:spLocks noChangeAspect="1" noChangeArrowheads="1"/>
          </p:cNvSpPr>
          <p:nvPr/>
        </p:nvSpPr>
        <p:spPr bwMode="auto">
          <a:xfrm>
            <a:off x="2266950" y="3328988"/>
            <a:ext cx="46101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lang="zh-CN" altLang="en-US" sz="7200"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The Calculation of CRC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863" y="877888"/>
            <a:ext cx="8748712" cy="1985962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Hardware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A simple shift register circuit can be constructed to compute and verify the checksums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Software</a:t>
            </a:r>
          </a:p>
        </p:txBody>
      </p:sp>
      <p:sp>
        <p:nvSpPr>
          <p:cNvPr id="49156" name="AutoShape 4" descr="graphics/03icon04.gif"/>
          <p:cNvSpPr>
            <a:spLocks noChangeAspect="1" noChangeArrowheads="1"/>
          </p:cNvSpPr>
          <p:nvPr/>
        </p:nvSpPr>
        <p:spPr bwMode="auto">
          <a:xfrm>
            <a:off x="2266950" y="3328988"/>
            <a:ext cx="46101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lang="zh-CN" altLang="en-US" sz="7200">
              <a:ea typeface="黑体" pitchFamily="49" charset="-122"/>
            </a:endParaRP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844550" y="2735263"/>
            <a:ext cx="7315200" cy="3935412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7526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2098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>
                <a:ea typeface="黑体" pitchFamily="49" charset="-122"/>
              </a:rPr>
              <a:t> </a:t>
            </a:r>
            <a:r>
              <a:rPr lang="en-US" altLang="zh-CN" sz="1600">
                <a:solidFill>
                  <a:schemeClr val="tx1"/>
                </a:solidFill>
                <a:ea typeface="黑体" pitchFamily="49" charset="-122"/>
              </a:rPr>
              <a:t>static u16 fcstab[256] = 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600">
                <a:solidFill>
                  <a:schemeClr val="tx1"/>
                </a:solidFill>
                <a:ea typeface="黑体" pitchFamily="49" charset="-122"/>
              </a:rPr>
              <a:t>       0x0000, 0x1189, 0x2312, 0x329b, 0x4624, 0x57ad, 0x6536,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600">
                <a:solidFill>
                  <a:schemeClr val="tx1"/>
                </a:solidFill>
                <a:ea typeface="黑体" pitchFamily="49" charset="-122"/>
              </a:rPr>
              <a:t>       0x74bf, 0x8c48, 0x9dc1, 0xaf5a, 0xbed3, 0xca6c, 0xdbe5,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600">
                <a:solidFill>
                  <a:schemeClr val="tx1"/>
                </a:solidFill>
                <a:ea typeface="黑体" pitchFamily="49" charset="-122"/>
              </a:rPr>
              <a:t>       ……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600">
                <a:solidFill>
                  <a:schemeClr val="tx1"/>
                </a:solidFill>
                <a:ea typeface="黑体" pitchFamily="49" charset="-122"/>
              </a:rPr>
              <a:t>       0xd49d, 0xc514, 0xb1ab, 0xa022, 0x92b9, 0x8330, 0x7bc7,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600">
                <a:solidFill>
                  <a:schemeClr val="tx1"/>
                </a:solidFill>
                <a:ea typeface="黑体" pitchFamily="49" charset="-122"/>
              </a:rPr>
              <a:t>       0x6a4e, 0x58d5, 0x495c, 0x3de3, 0x2c6a, 0x1ef1, 0x0f78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600">
                <a:solidFill>
                  <a:schemeClr val="tx1"/>
                </a:solidFill>
                <a:ea typeface="黑体" pitchFamily="49" charset="-122"/>
              </a:rPr>
              <a:t>};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zh-CN" sz="1600">
              <a:solidFill>
                <a:schemeClr val="tx1"/>
              </a:solidFill>
              <a:ea typeface="黑体" pitchFamily="49" charset="-122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600">
                <a:solidFill>
                  <a:schemeClr val="tx1"/>
                </a:solidFill>
                <a:ea typeface="黑体" pitchFamily="49" charset="-122"/>
              </a:rPr>
              <a:t>u16 fcs16(u16 fcs, unsigned char *cp, int len)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600">
                <a:solidFill>
                  <a:schemeClr val="tx1"/>
                </a:solidFill>
                <a:ea typeface="黑体" pitchFamily="49" charset="-122"/>
              </a:rPr>
              <a:t>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600">
                <a:solidFill>
                  <a:schemeClr val="tx1"/>
                </a:solidFill>
                <a:ea typeface="黑体" pitchFamily="49" charset="-122"/>
              </a:rPr>
              <a:t>          while (len--)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600">
                <a:solidFill>
                  <a:schemeClr val="tx1"/>
                </a:solidFill>
                <a:ea typeface="黑体" pitchFamily="49" charset="-122"/>
              </a:rPr>
              <a:t>               fcs = (fcs &gt;&gt; 8) ^ fcstab[(fcs ^ *cp++) &amp; 0xff];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600">
                <a:solidFill>
                  <a:schemeClr val="tx1"/>
                </a:solidFill>
                <a:ea typeface="黑体" pitchFamily="49" charset="-122"/>
              </a:rPr>
              <a:t>          return (fcs);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600">
                <a:solidFill>
                  <a:schemeClr val="tx1"/>
                </a:solidFill>
                <a:ea typeface="黑体" pitchFamily="49" charset="-122"/>
              </a:rPr>
              <a:t>}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60363" y="2066925"/>
            <a:ext cx="8577262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6000">
                <a:solidFill>
                  <a:srgbClr val="993300"/>
                </a:solidFill>
                <a:latin typeface="Times New Roman" pitchFamily="18" charset="0"/>
                <a:ea typeface="宋体" pitchFamily="2" charset="-122"/>
              </a:rPr>
              <a:t>3.3 Elementary Data Link Protocols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Elementary Data Link Protocols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1395413"/>
            <a:ext cx="8180387" cy="4883150"/>
          </a:xfrm>
        </p:spPr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An Unrestricted </a:t>
            </a:r>
            <a:r>
              <a:rPr lang="en-US" altLang="zh-CN">
                <a:solidFill>
                  <a:srgbClr val="FF0000"/>
                </a:solidFill>
                <a:ea typeface="黑体" pitchFamily="49" charset="-122"/>
              </a:rPr>
              <a:t>Simplex</a:t>
            </a:r>
            <a:r>
              <a:rPr lang="en-US" altLang="zh-CN">
                <a:ea typeface="黑体" pitchFamily="49" charset="-122"/>
              </a:rPr>
              <a:t> Protocol</a:t>
            </a:r>
          </a:p>
          <a:p>
            <a:pPr eaLnBrk="1" hangingPunct="1"/>
            <a:r>
              <a:rPr lang="en-US" altLang="zh-CN">
                <a:ea typeface="黑体" pitchFamily="49" charset="-122"/>
              </a:rPr>
              <a:t>A </a:t>
            </a:r>
            <a:r>
              <a:rPr lang="en-US" altLang="zh-CN">
                <a:solidFill>
                  <a:srgbClr val="FF0000"/>
                </a:solidFill>
                <a:ea typeface="黑体" pitchFamily="49" charset="-122"/>
              </a:rPr>
              <a:t>Simplex</a:t>
            </a:r>
            <a:r>
              <a:rPr lang="en-US" altLang="zh-CN">
                <a:ea typeface="黑体" pitchFamily="49" charset="-122"/>
              </a:rPr>
              <a:t> Stop-and-Wait Protocol</a:t>
            </a:r>
          </a:p>
          <a:p>
            <a:pPr eaLnBrk="1" hangingPunct="1"/>
            <a:r>
              <a:rPr lang="en-US" altLang="zh-CN">
                <a:ea typeface="黑体" pitchFamily="49" charset="-122"/>
              </a:rPr>
              <a:t>A </a:t>
            </a:r>
            <a:r>
              <a:rPr lang="en-US" altLang="zh-CN">
                <a:solidFill>
                  <a:srgbClr val="FF0000"/>
                </a:solidFill>
                <a:ea typeface="黑体" pitchFamily="49" charset="-122"/>
              </a:rPr>
              <a:t>Simplex</a:t>
            </a:r>
            <a:r>
              <a:rPr lang="en-US" altLang="zh-CN">
                <a:ea typeface="黑体" pitchFamily="49" charset="-122"/>
              </a:rPr>
              <a:t> Protocol for a Noisy Channel</a:t>
            </a:r>
          </a:p>
          <a:p>
            <a:pPr eaLnBrk="1" hangingPunct="1">
              <a:buFontTx/>
              <a:buChar char="•"/>
            </a:pPr>
            <a:endParaRPr lang="zh-CN" altLang="en-US" sz="3600"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0650" y="2466975"/>
            <a:ext cx="85772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Protocol Definitions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0650" y="2466975"/>
            <a:ext cx="85772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Services Provided to the Network Layer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Elementary Data Link Protocols</a:t>
            </a:r>
            <a:endParaRPr lang="en-US" altLang="zh-CN" baseline="-25000">
              <a:ea typeface="黑体" pitchFamily="49" charset="-122"/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27113"/>
            <a:ext cx="9144000" cy="5526087"/>
          </a:xfrm>
        </p:spPr>
        <p:txBody>
          <a:bodyPr/>
          <a:lstStyle/>
          <a:p>
            <a:pPr eaLnBrk="1" hangingPunct="1"/>
            <a:r>
              <a:rPr lang="en-US" altLang="zh-CN" b="1">
                <a:ea typeface="宋体" pitchFamily="2" charset="-122"/>
              </a:rPr>
              <a:t>Some of the assumptions</a:t>
            </a:r>
          </a:p>
          <a:p>
            <a:pPr lvl="1" eaLnBrk="1" hangingPunct="1"/>
            <a:r>
              <a:rPr lang="en-US" altLang="zh-CN" b="1">
                <a:solidFill>
                  <a:srgbClr val="333399"/>
                </a:solidFill>
                <a:ea typeface="宋体" pitchFamily="2" charset="-122"/>
              </a:rPr>
              <a:t>Physical</a:t>
            </a:r>
            <a:r>
              <a:rPr lang="en-US" altLang="zh-CN">
                <a:solidFill>
                  <a:srgbClr val="333399"/>
                </a:solidFill>
                <a:ea typeface="宋体" pitchFamily="2" charset="-122"/>
              </a:rPr>
              <a:t> layer, </a:t>
            </a:r>
            <a:r>
              <a:rPr lang="en-US" altLang="zh-CN" b="1">
                <a:solidFill>
                  <a:srgbClr val="333399"/>
                </a:solidFill>
                <a:ea typeface="宋体" pitchFamily="2" charset="-122"/>
              </a:rPr>
              <a:t>data link</a:t>
            </a:r>
            <a:r>
              <a:rPr lang="en-US" altLang="zh-CN">
                <a:solidFill>
                  <a:srgbClr val="333399"/>
                </a:solidFill>
                <a:ea typeface="宋体" pitchFamily="2" charset="-122"/>
              </a:rPr>
              <a:t> layer, and </a:t>
            </a:r>
            <a:r>
              <a:rPr lang="en-US" altLang="zh-CN" b="1">
                <a:solidFill>
                  <a:srgbClr val="333399"/>
                </a:solidFill>
                <a:ea typeface="宋体" pitchFamily="2" charset="-122"/>
              </a:rPr>
              <a:t>network</a:t>
            </a:r>
            <a:r>
              <a:rPr lang="en-US" altLang="zh-CN">
                <a:solidFill>
                  <a:srgbClr val="333399"/>
                </a:solidFill>
                <a:ea typeface="宋体" pitchFamily="2" charset="-122"/>
              </a:rPr>
              <a:t> layer are independent processes </a:t>
            </a:r>
          </a:p>
          <a:p>
            <a:pPr lvl="1" eaLnBrk="1" hangingPunct="1"/>
            <a:r>
              <a:rPr lang="en-US" altLang="zh-CN">
                <a:solidFill>
                  <a:srgbClr val="333399"/>
                </a:solidFill>
                <a:ea typeface="宋体" pitchFamily="2" charset="-122"/>
              </a:rPr>
              <a:t>Machine A wants to send a </a:t>
            </a:r>
            <a:r>
              <a:rPr lang="en-US" altLang="zh-CN" b="1">
                <a:solidFill>
                  <a:srgbClr val="993300"/>
                </a:solidFill>
                <a:ea typeface="宋体" pitchFamily="2" charset="-122"/>
              </a:rPr>
              <a:t>long stream</a:t>
            </a:r>
            <a:r>
              <a:rPr lang="en-US" altLang="zh-CN">
                <a:solidFill>
                  <a:srgbClr val="333399"/>
                </a:solidFill>
                <a:ea typeface="宋体" pitchFamily="2" charset="-122"/>
              </a:rPr>
              <a:t> of data to machine B, using a </a:t>
            </a:r>
            <a:r>
              <a:rPr lang="en-US" altLang="zh-CN" b="1">
                <a:solidFill>
                  <a:srgbClr val="993300"/>
                </a:solidFill>
                <a:ea typeface="宋体" pitchFamily="2" charset="-122"/>
              </a:rPr>
              <a:t>reliable, connection-oriented</a:t>
            </a:r>
            <a:r>
              <a:rPr lang="en-US" altLang="zh-CN">
                <a:solidFill>
                  <a:srgbClr val="333399"/>
                </a:solidFill>
                <a:ea typeface="宋体" pitchFamily="2" charset="-122"/>
              </a:rPr>
              <a:t> service</a:t>
            </a:r>
          </a:p>
          <a:p>
            <a:pPr lvl="1" eaLnBrk="1" hangingPunct="1"/>
            <a:r>
              <a:rPr lang="en-US" altLang="zh-CN">
                <a:solidFill>
                  <a:srgbClr val="333399"/>
                </a:solidFill>
                <a:ea typeface="宋体" pitchFamily="2" charset="-122"/>
              </a:rPr>
              <a:t>Machines do not crash </a:t>
            </a:r>
          </a:p>
          <a:p>
            <a:pPr lvl="1" eaLnBrk="1" hangingPunct="1"/>
            <a:r>
              <a:rPr lang="en-US" altLang="zh-CN">
                <a:solidFill>
                  <a:srgbClr val="333399"/>
                </a:solidFill>
                <a:ea typeface="宋体" pitchFamily="2" charset="-122"/>
              </a:rPr>
              <a:t>There exist suitable library procedures </a:t>
            </a:r>
            <a:r>
              <a:rPr lang="en-US" altLang="zh-CN" b="1" i="1">
                <a:solidFill>
                  <a:srgbClr val="333399"/>
                </a:solidFill>
                <a:latin typeface="Times New Roman" pitchFamily="18" charset="0"/>
                <a:ea typeface="宋体" pitchFamily="2" charset="-122"/>
              </a:rPr>
              <a:t>to_physical_layer</a:t>
            </a:r>
            <a:r>
              <a:rPr lang="en-US" altLang="zh-CN">
                <a:solidFill>
                  <a:srgbClr val="333399"/>
                </a:solidFill>
                <a:ea typeface="宋体" pitchFamily="2" charset="-122"/>
              </a:rPr>
              <a:t> to send a frame and </a:t>
            </a:r>
            <a:r>
              <a:rPr lang="en-US" altLang="zh-CN" b="1" i="1">
                <a:solidFill>
                  <a:srgbClr val="333399"/>
                </a:solidFill>
                <a:latin typeface="Times New Roman" pitchFamily="18" charset="0"/>
                <a:ea typeface="宋体" pitchFamily="2" charset="-122"/>
              </a:rPr>
              <a:t>from_physical_layer</a:t>
            </a:r>
            <a:r>
              <a:rPr lang="en-US" altLang="zh-CN">
                <a:solidFill>
                  <a:srgbClr val="333399"/>
                </a:solidFill>
                <a:ea typeface="宋体" pitchFamily="2" charset="-122"/>
              </a:rPr>
              <a:t> to receive a frame</a:t>
            </a:r>
            <a:endParaRPr lang="zh-CN" altLang="en-US">
              <a:solidFill>
                <a:srgbClr val="333399"/>
              </a:solidFill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Protocol Definitions</a:t>
            </a:r>
            <a:endParaRPr lang="en-US" altLang="zh-CN">
              <a:solidFill>
                <a:srgbClr val="FF3300"/>
              </a:solidFill>
              <a:ea typeface="黑体" pitchFamily="49" charset="-122"/>
            </a:endParaRPr>
          </a:p>
        </p:txBody>
      </p:sp>
      <p:pic>
        <p:nvPicPr>
          <p:cNvPr id="54275" name="Picture 3" descr="3-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5" b="69023"/>
          <a:stretch>
            <a:fillRect/>
          </a:stretch>
        </p:blipFill>
        <p:spPr bwMode="auto">
          <a:xfrm>
            <a:off x="246063" y="922338"/>
            <a:ext cx="85090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Text Box 5"/>
          <p:cNvSpPr txBox="1">
            <a:spLocks noChangeArrowheads="1"/>
          </p:cNvSpPr>
          <p:nvPr/>
        </p:nvSpPr>
        <p:spPr bwMode="auto">
          <a:xfrm>
            <a:off x="823913" y="4954588"/>
            <a:ext cx="69183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buClr>
                <a:schemeClr val="accent2"/>
              </a:buClr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latin typeface="Times New Roman" pitchFamily="18" charset="0"/>
              </a:rPr>
              <a:t>Some definitions needed in the protocols to follow.  These are located in the file protocol.h.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5" descr="3-9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5" t="30003" b="-2478"/>
          <a:stretch>
            <a:fillRect/>
          </a:stretch>
        </p:blipFill>
        <p:spPr>
          <a:xfrm>
            <a:off x="704850" y="17463"/>
            <a:ext cx="7543800" cy="69230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0650" y="2466975"/>
            <a:ext cx="85772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Protocol 1: Utopia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3" descr="3-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-1150938"/>
            <a:ext cx="7113587" cy="800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87325" y="2055813"/>
            <a:ext cx="8577263" cy="29067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Protocol 2: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Stop-and-Wait Protocol </a:t>
            </a:r>
            <a:r>
              <a:rPr lang="pt-BR" altLang="zh-CN" sz="540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for a Error-free Channel</a:t>
            </a:r>
            <a:endParaRPr lang="en-US" altLang="zh-CN" sz="5400">
              <a:solidFill>
                <a:srgbClr val="0000FF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3" descr="3-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-1254125"/>
            <a:ext cx="7726363" cy="811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87325" y="2055813"/>
            <a:ext cx="8577263" cy="29067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Protocol 3: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pt-BR" altLang="zh-CN" sz="540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A Simplex Protocol for a Noisy Channel</a:t>
            </a:r>
            <a:endParaRPr lang="en-US" altLang="zh-CN" sz="5400">
              <a:solidFill>
                <a:srgbClr val="0000FF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371475"/>
            <a:ext cx="7216775" cy="768350"/>
          </a:xfrm>
        </p:spPr>
        <p:txBody>
          <a:bodyPr/>
          <a:lstStyle/>
          <a:p>
            <a:pPr eaLnBrk="1" hangingPunct="1"/>
            <a:r>
              <a:rPr lang="en-US" altLang="zh-CN">
                <a:latin typeface="Verdana" pitchFamily="34" charset="0"/>
                <a:ea typeface="黑体" pitchFamily="49" charset="-122"/>
              </a:rPr>
              <a:t>Stop-And-Wait</a:t>
            </a:r>
          </a:p>
        </p:txBody>
      </p:sp>
      <p:sp>
        <p:nvSpPr>
          <p:cNvPr id="61443" name="Freeform 3"/>
          <p:cNvSpPr>
            <a:spLocks/>
          </p:cNvSpPr>
          <p:nvPr/>
        </p:nvSpPr>
        <p:spPr bwMode="auto">
          <a:xfrm>
            <a:off x="520700" y="1739900"/>
            <a:ext cx="1096963" cy="696913"/>
          </a:xfrm>
          <a:custGeom>
            <a:avLst/>
            <a:gdLst>
              <a:gd name="T0" fmla="*/ 0 w 769"/>
              <a:gd name="T1" fmla="*/ 0 h 466"/>
              <a:gd name="T2" fmla="*/ 2147483647 w 769"/>
              <a:gd name="T3" fmla="*/ 2147483647 h 466"/>
              <a:gd name="T4" fmla="*/ 2147483647 w 769"/>
              <a:gd name="T5" fmla="*/ 2147483647 h 466"/>
              <a:gd name="T6" fmla="*/ 0 w 769"/>
              <a:gd name="T7" fmla="*/ 2147483647 h 466"/>
              <a:gd name="T8" fmla="*/ 0 w 769"/>
              <a:gd name="T9" fmla="*/ 0 h 4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9" h="466">
                <a:moveTo>
                  <a:pt x="0" y="0"/>
                </a:moveTo>
                <a:lnTo>
                  <a:pt x="768" y="145"/>
                </a:lnTo>
                <a:lnTo>
                  <a:pt x="768" y="465"/>
                </a:lnTo>
                <a:lnTo>
                  <a:pt x="0" y="320"/>
                </a:lnTo>
                <a:lnTo>
                  <a:pt x="0" y="0"/>
                </a:lnTo>
              </a:path>
            </a:pathLst>
          </a:cu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44" name="Freeform 4"/>
          <p:cNvSpPr>
            <a:spLocks/>
          </p:cNvSpPr>
          <p:nvPr/>
        </p:nvSpPr>
        <p:spPr bwMode="auto">
          <a:xfrm>
            <a:off x="515938" y="3074988"/>
            <a:ext cx="1106487" cy="681037"/>
          </a:xfrm>
          <a:custGeom>
            <a:avLst/>
            <a:gdLst>
              <a:gd name="T0" fmla="*/ 0 w 769"/>
              <a:gd name="T1" fmla="*/ 0 h 466"/>
              <a:gd name="T2" fmla="*/ 2147483647 w 769"/>
              <a:gd name="T3" fmla="*/ 2147483647 h 466"/>
              <a:gd name="T4" fmla="*/ 2147483647 w 769"/>
              <a:gd name="T5" fmla="*/ 2147483647 h 466"/>
              <a:gd name="T6" fmla="*/ 0 w 769"/>
              <a:gd name="T7" fmla="*/ 2147483647 h 466"/>
              <a:gd name="T8" fmla="*/ 0 w 769"/>
              <a:gd name="T9" fmla="*/ 0 h 4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9" h="466">
                <a:moveTo>
                  <a:pt x="0" y="0"/>
                </a:moveTo>
                <a:lnTo>
                  <a:pt x="768" y="145"/>
                </a:lnTo>
                <a:lnTo>
                  <a:pt x="768" y="465"/>
                </a:lnTo>
                <a:lnTo>
                  <a:pt x="0" y="320"/>
                </a:lnTo>
                <a:lnTo>
                  <a:pt x="0" y="0"/>
                </a:lnTo>
              </a:path>
            </a:pathLst>
          </a:cu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45" name="Line 5"/>
          <p:cNvSpPr>
            <a:spLocks noChangeShapeType="1"/>
          </p:cNvSpPr>
          <p:nvPr/>
        </p:nvSpPr>
        <p:spPr bwMode="auto">
          <a:xfrm>
            <a:off x="241300" y="1849438"/>
            <a:ext cx="0" cy="2082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-346075" y="3997325"/>
            <a:ext cx="9509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fontAlgn="base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    Time</a:t>
            </a:r>
          </a:p>
        </p:txBody>
      </p:sp>
      <p:sp>
        <p:nvSpPr>
          <p:cNvPr id="61447" name="Line 7"/>
          <p:cNvSpPr>
            <a:spLocks noChangeShapeType="1"/>
          </p:cNvSpPr>
          <p:nvPr/>
        </p:nvSpPr>
        <p:spPr bwMode="auto">
          <a:xfrm>
            <a:off x="506413" y="1604963"/>
            <a:ext cx="0" cy="2940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8" name="Line 8"/>
          <p:cNvSpPr>
            <a:spLocks noChangeShapeType="1"/>
          </p:cNvSpPr>
          <p:nvPr/>
        </p:nvSpPr>
        <p:spPr bwMode="auto">
          <a:xfrm>
            <a:off x="1628775" y="1595438"/>
            <a:ext cx="0" cy="2940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9" name="Rectangle 9"/>
          <p:cNvSpPr>
            <a:spLocks noChangeArrowheads="1"/>
          </p:cNvSpPr>
          <p:nvPr/>
        </p:nvSpPr>
        <p:spPr bwMode="auto">
          <a:xfrm>
            <a:off x="338138" y="12954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fontAlgn="base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A</a:t>
            </a:r>
          </a:p>
        </p:txBody>
      </p:sp>
      <p:sp>
        <p:nvSpPr>
          <p:cNvPr id="61450" name="Rectangle 10"/>
          <p:cNvSpPr>
            <a:spLocks noChangeArrowheads="1"/>
          </p:cNvSpPr>
          <p:nvPr/>
        </p:nvSpPr>
        <p:spPr bwMode="auto">
          <a:xfrm>
            <a:off x="1463675" y="12954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fontAlgn="base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B</a:t>
            </a:r>
          </a:p>
        </p:txBody>
      </p:sp>
      <p:sp>
        <p:nvSpPr>
          <p:cNvPr id="61451" name="Line 11"/>
          <p:cNvSpPr>
            <a:spLocks noChangeShapeType="1"/>
          </p:cNvSpPr>
          <p:nvPr/>
        </p:nvSpPr>
        <p:spPr bwMode="auto">
          <a:xfrm>
            <a:off x="506413" y="1727200"/>
            <a:ext cx="1119187" cy="206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52" name="Line 12"/>
          <p:cNvSpPr>
            <a:spLocks noChangeShapeType="1"/>
          </p:cNvSpPr>
          <p:nvPr/>
        </p:nvSpPr>
        <p:spPr bwMode="auto">
          <a:xfrm>
            <a:off x="520700" y="2247900"/>
            <a:ext cx="1104900" cy="1920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453" name="Group 13"/>
          <p:cNvGrpSpPr>
            <a:grpSpLocks/>
          </p:cNvGrpSpPr>
          <p:nvPr/>
        </p:nvGrpSpPr>
        <p:grpSpPr bwMode="auto">
          <a:xfrm>
            <a:off x="574675" y="1927225"/>
            <a:ext cx="793750" cy="366713"/>
            <a:chOff x="398" y="765"/>
            <a:chExt cx="556" cy="250"/>
          </a:xfrm>
        </p:grpSpPr>
        <p:sp>
          <p:nvSpPr>
            <p:cNvPr id="61581" name="Freeform 14"/>
            <p:cNvSpPr>
              <a:spLocks/>
            </p:cNvSpPr>
            <p:nvPr/>
          </p:nvSpPr>
          <p:spPr bwMode="auto">
            <a:xfrm>
              <a:off x="444" y="774"/>
              <a:ext cx="445" cy="187"/>
            </a:xfrm>
            <a:custGeom>
              <a:avLst/>
              <a:gdLst>
                <a:gd name="T0" fmla="*/ 6 w 445"/>
                <a:gd name="T1" fmla="*/ 0 h 187"/>
                <a:gd name="T2" fmla="*/ 444 w 445"/>
                <a:gd name="T3" fmla="*/ 60 h 187"/>
                <a:gd name="T4" fmla="*/ 444 w 445"/>
                <a:gd name="T5" fmla="*/ 186 h 187"/>
                <a:gd name="T6" fmla="*/ 0 w 445"/>
                <a:gd name="T7" fmla="*/ 120 h 187"/>
                <a:gd name="T8" fmla="*/ 6 w 445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5" h="187">
                  <a:moveTo>
                    <a:pt x="6" y="0"/>
                  </a:moveTo>
                  <a:lnTo>
                    <a:pt x="444" y="60"/>
                  </a:lnTo>
                  <a:lnTo>
                    <a:pt x="444" y="186"/>
                  </a:lnTo>
                  <a:lnTo>
                    <a:pt x="0" y="120"/>
                  </a:lnTo>
                  <a:lnTo>
                    <a:pt x="6" y="0"/>
                  </a:lnTo>
                </a:path>
              </a:pathLst>
            </a:cu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82" name="Rectangle 15"/>
            <p:cNvSpPr>
              <a:spLocks noChangeArrowheads="1"/>
            </p:cNvSpPr>
            <p:nvPr/>
          </p:nvSpPr>
          <p:spPr bwMode="auto">
            <a:xfrm rot="540000">
              <a:off x="398" y="765"/>
              <a:ext cx="556" cy="2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DATA</a:t>
              </a:r>
            </a:p>
          </p:txBody>
        </p:sp>
      </p:grpSp>
      <p:sp>
        <p:nvSpPr>
          <p:cNvPr id="61454" name="AutoShape 16"/>
          <p:cNvSpPr>
            <a:spLocks noChangeArrowheads="1"/>
          </p:cNvSpPr>
          <p:nvPr/>
        </p:nvSpPr>
        <p:spPr bwMode="auto">
          <a:xfrm rot="480000">
            <a:off x="1401763" y="2141538"/>
            <a:ext cx="292100" cy="96837"/>
          </a:xfrm>
          <a:prstGeom prst="rightArrow">
            <a:avLst>
              <a:gd name="adj1" fmla="val 50000"/>
              <a:gd name="adj2" fmla="val 125223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lang="zh-CN" altLang="en-US" sz="7200">
              <a:ea typeface="黑体" pitchFamily="49" charset="-122"/>
            </a:endParaRPr>
          </a:p>
        </p:txBody>
      </p:sp>
      <p:sp>
        <p:nvSpPr>
          <p:cNvPr id="61455" name="Line 17"/>
          <p:cNvSpPr>
            <a:spLocks noChangeShapeType="1"/>
          </p:cNvSpPr>
          <p:nvPr/>
        </p:nvSpPr>
        <p:spPr bwMode="auto">
          <a:xfrm>
            <a:off x="1651000" y="2465388"/>
            <a:ext cx="227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56" name="Line 19"/>
          <p:cNvSpPr>
            <a:spLocks noChangeShapeType="1"/>
          </p:cNvSpPr>
          <p:nvPr/>
        </p:nvSpPr>
        <p:spPr bwMode="auto">
          <a:xfrm flipH="1">
            <a:off x="515938" y="2554288"/>
            <a:ext cx="1109662" cy="206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57" name="Line 20"/>
          <p:cNvSpPr>
            <a:spLocks noChangeShapeType="1"/>
          </p:cNvSpPr>
          <p:nvPr/>
        </p:nvSpPr>
        <p:spPr bwMode="auto">
          <a:xfrm flipH="1">
            <a:off x="515938" y="2773363"/>
            <a:ext cx="1117600" cy="222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58" name="Rectangle 21"/>
          <p:cNvSpPr>
            <a:spLocks noChangeArrowheads="1"/>
          </p:cNvSpPr>
          <p:nvPr/>
        </p:nvSpPr>
        <p:spPr bwMode="auto">
          <a:xfrm rot="21060000">
            <a:off x="955675" y="2538413"/>
            <a:ext cx="654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fontAlgn="base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ACK</a:t>
            </a:r>
          </a:p>
        </p:txBody>
      </p:sp>
      <p:sp>
        <p:nvSpPr>
          <p:cNvPr id="61459" name="Line 22"/>
          <p:cNvSpPr>
            <a:spLocks noChangeShapeType="1"/>
          </p:cNvSpPr>
          <p:nvPr/>
        </p:nvSpPr>
        <p:spPr bwMode="auto">
          <a:xfrm>
            <a:off x="501650" y="3062288"/>
            <a:ext cx="1117600" cy="2047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60" name="Line 23"/>
          <p:cNvSpPr>
            <a:spLocks noChangeShapeType="1"/>
          </p:cNvSpPr>
          <p:nvPr/>
        </p:nvSpPr>
        <p:spPr bwMode="auto">
          <a:xfrm>
            <a:off x="515938" y="3582988"/>
            <a:ext cx="1103312" cy="192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461" name="Group 24"/>
          <p:cNvGrpSpPr>
            <a:grpSpLocks/>
          </p:cNvGrpSpPr>
          <p:nvPr/>
        </p:nvGrpSpPr>
        <p:grpSpPr bwMode="auto">
          <a:xfrm>
            <a:off x="566738" y="3263900"/>
            <a:ext cx="793750" cy="366713"/>
            <a:chOff x="394" y="1680"/>
            <a:chExt cx="554" cy="251"/>
          </a:xfrm>
        </p:grpSpPr>
        <p:sp>
          <p:nvSpPr>
            <p:cNvPr id="61579" name="Freeform 25"/>
            <p:cNvSpPr>
              <a:spLocks/>
            </p:cNvSpPr>
            <p:nvPr/>
          </p:nvSpPr>
          <p:spPr bwMode="auto">
            <a:xfrm>
              <a:off x="441" y="1689"/>
              <a:ext cx="445" cy="187"/>
            </a:xfrm>
            <a:custGeom>
              <a:avLst/>
              <a:gdLst>
                <a:gd name="T0" fmla="*/ 6 w 445"/>
                <a:gd name="T1" fmla="*/ 0 h 187"/>
                <a:gd name="T2" fmla="*/ 444 w 445"/>
                <a:gd name="T3" fmla="*/ 60 h 187"/>
                <a:gd name="T4" fmla="*/ 444 w 445"/>
                <a:gd name="T5" fmla="*/ 186 h 187"/>
                <a:gd name="T6" fmla="*/ 0 w 445"/>
                <a:gd name="T7" fmla="*/ 120 h 187"/>
                <a:gd name="T8" fmla="*/ 6 w 445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5" h="187">
                  <a:moveTo>
                    <a:pt x="6" y="0"/>
                  </a:moveTo>
                  <a:lnTo>
                    <a:pt x="444" y="60"/>
                  </a:lnTo>
                  <a:lnTo>
                    <a:pt x="444" y="186"/>
                  </a:lnTo>
                  <a:lnTo>
                    <a:pt x="0" y="120"/>
                  </a:lnTo>
                  <a:lnTo>
                    <a:pt x="6" y="0"/>
                  </a:lnTo>
                </a:path>
              </a:pathLst>
            </a:cu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80" name="Rectangle 26"/>
            <p:cNvSpPr>
              <a:spLocks noChangeArrowheads="1"/>
            </p:cNvSpPr>
            <p:nvPr/>
          </p:nvSpPr>
          <p:spPr bwMode="auto">
            <a:xfrm rot="540000">
              <a:off x="394" y="1680"/>
              <a:ext cx="554" cy="25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DATA</a:t>
              </a:r>
            </a:p>
          </p:txBody>
        </p:sp>
      </p:grpSp>
      <p:sp>
        <p:nvSpPr>
          <p:cNvPr id="61462" name="AutoShape 27"/>
          <p:cNvSpPr>
            <a:spLocks noChangeArrowheads="1"/>
          </p:cNvSpPr>
          <p:nvPr/>
        </p:nvSpPr>
        <p:spPr bwMode="auto">
          <a:xfrm rot="480000">
            <a:off x="1403350" y="3514725"/>
            <a:ext cx="290513" cy="96838"/>
          </a:xfrm>
          <a:prstGeom prst="rightArrow">
            <a:avLst>
              <a:gd name="adj1" fmla="val 50000"/>
              <a:gd name="adj2" fmla="val 124541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lang="zh-CN" altLang="en-US" sz="7200">
              <a:ea typeface="黑体" pitchFamily="49" charset="-122"/>
            </a:endParaRPr>
          </a:p>
        </p:txBody>
      </p:sp>
      <p:sp>
        <p:nvSpPr>
          <p:cNvPr id="61463" name="Line 28"/>
          <p:cNvSpPr>
            <a:spLocks noChangeShapeType="1"/>
          </p:cNvSpPr>
          <p:nvPr/>
        </p:nvSpPr>
        <p:spPr bwMode="auto">
          <a:xfrm>
            <a:off x="1646238" y="3802063"/>
            <a:ext cx="2270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64" name="Line 30"/>
          <p:cNvSpPr>
            <a:spLocks noChangeShapeType="1"/>
          </p:cNvSpPr>
          <p:nvPr/>
        </p:nvSpPr>
        <p:spPr bwMode="auto">
          <a:xfrm flipH="1">
            <a:off x="509588" y="3889375"/>
            <a:ext cx="1109662" cy="206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65" name="Line 31"/>
          <p:cNvSpPr>
            <a:spLocks noChangeShapeType="1"/>
          </p:cNvSpPr>
          <p:nvPr/>
        </p:nvSpPr>
        <p:spPr bwMode="auto">
          <a:xfrm flipH="1">
            <a:off x="509588" y="4106863"/>
            <a:ext cx="1119187" cy="2238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66" name="Rectangle 32"/>
          <p:cNvSpPr>
            <a:spLocks noChangeArrowheads="1"/>
          </p:cNvSpPr>
          <p:nvPr/>
        </p:nvSpPr>
        <p:spPr bwMode="auto">
          <a:xfrm rot="21060000">
            <a:off x="989013" y="3876675"/>
            <a:ext cx="65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fontAlgn="base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ACK</a:t>
            </a:r>
          </a:p>
        </p:txBody>
      </p:sp>
      <p:sp>
        <p:nvSpPr>
          <p:cNvPr id="61467" name="Line 33"/>
          <p:cNvSpPr>
            <a:spLocks noChangeShapeType="1"/>
          </p:cNvSpPr>
          <p:nvPr/>
        </p:nvSpPr>
        <p:spPr bwMode="auto">
          <a:xfrm flipV="1">
            <a:off x="635000" y="2768600"/>
            <a:ext cx="373063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68" name="Line 34"/>
          <p:cNvSpPr>
            <a:spLocks noChangeShapeType="1"/>
          </p:cNvSpPr>
          <p:nvPr/>
        </p:nvSpPr>
        <p:spPr bwMode="auto">
          <a:xfrm flipV="1">
            <a:off x="657225" y="4106863"/>
            <a:ext cx="388938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69" name="Rectangle 35"/>
          <p:cNvSpPr>
            <a:spLocks noChangeArrowheads="1"/>
          </p:cNvSpPr>
          <p:nvPr/>
        </p:nvSpPr>
        <p:spPr bwMode="auto">
          <a:xfrm>
            <a:off x="338138" y="4803775"/>
            <a:ext cx="1263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defTabSz="7620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7620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2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fontAlgn="base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rPr>
              <a:t>(a) Normal</a:t>
            </a:r>
            <a:endParaRPr kumimoji="1" lang="zh-CN" altLang="en-US" sz="1800">
              <a:solidFill>
                <a:srgbClr val="333399"/>
              </a:solidFill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737316" name="Group 36"/>
          <p:cNvGrpSpPr>
            <a:grpSpLocks/>
          </p:cNvGrpSpPr>
          <p:nvPr/>
        </p:nvGrpSpPr>
        <p:grpSpPr bwMode="auto">
          <a:xfrm>
            <a:off x="4737100" y="1295400"/>
            <a:ext cx="2057400" cy="3844925"/>
            <a:chOff x="2985" y="1299"/>
            <a:chExt cx="1296" cy="2422"/>
          </a:xfrm>
        </p:grpSpPr>
        <p:sp>
          <p:nvSpPr>
            <p:cNvPr id="61547" name="Freeform 37"/>
            <p:cNvSpPr>
              <a:spLocks/>
            </p:cNvSpPr>
            <p:nvPr/>
          </p:nvSpPr>
          <p:spPr bwMode="auto">
            <a:xfrm>
              <a:off x="3249" y="1574"/>
              <a:ext cx="697" cy="444"/>
            </a:xfrm>
            <a:custGeom>
              <a:avLst/>
              <a:gdLst>
                <a:gd name="T0" fmla="*/ 0 w 769"/>
                <a:gd name="T1" fmla="*/ 0 h 466"/>
                <a:gd name="T2" fmla="*/ 160 w 769"/>
                <a:gd name="T3" fmla="*/ 67 h 466"/>
                <a:gd name="T4" fmla="*/ 160 w 769"/>
                <a:gd name="T5" fmla="*/ 214 h 466"/>
                <a:gd name="T6" fmla="*/ 0 w 769"/>
                <a:gd name="T7" fmla="*/ 149 h 466"/>
                <a:gd name="T8" fmla="*/ 0 w 769"/>
                <a:gd name="T9" fmla="*/ 0 h 4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69" h="466">
                  <a:moveTo>
                    <a:pt x="0" y="0"/>
                  </a:moveTo>
                  <a:lnTo>
                    <a:pt x="768" y="145"/>
                  </a:lnTo>
                  <a:lnTo>
                    <a:pt x="768" y="465"/>
                  </a:lnTo>
                  <a:lnTo>
                    <a:pt x="0" y="320"/>
                  </a:lnTo>
                  <a:lnTo>
                    <a:pt x="0" y="0"/>
                  </a:lnTo>
                </a:path>
              </a:pathLst>
            </a:cu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48" name="Freeform 38"/>
            <p:cNvSpPr>
              <a:spLocks/>
            </p:cNvSpPr>
            <p:nvPr/>
          </p:nvSpPr>
          <p:spPr bwMode="auto">
            <a:xfrm>
              <a:off x="3252" y="2420"/>
              <a:ext cx="696" cy="434"/>
            </a:xfrm>
            <a:custGeom>
              <a:avLst/>
              <a:gdLst>
                <a:gd name="T0" fmla="*/ 0 w 769"/>
                <a:gd name="T1" fmla="*/ 0 h 466"/>
                <a:gd name="T2" fmla="*/ 156 w 769"/>
                <a:gd name="T3" fmla="*/ 46 h 466"/>
                <a:gd name="T4" fmla="*/ 156 w 769"/>
                <a:gd name="T5" fmla="*/ 147 h 466"/>
                <a:gd name="T6" fmla="*/ 0 w 769"/>
                <a:gd name="T7" fmla="*/ 103 h 466"/>
                <a:gd name="T8" fmla="*/ 0 w 769"/>
                <a:gd name="T9" fmla="*/ 0 h 4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69" h="466">
                  <a:moveTo>
                    <a:pt x="0" y="0"/>
                  </a:moveTo>
                  <a:lnTo>
                    <a:pt x="768" y="145"/>
                  </a:lnTo>
                  <a:lnTo>
                    <a:pt x="768" y="465"/>
                  </a:lnTo>
                  <a:lnTo>
                    <a:pt x="0" y="320"/>
                  </a:lnTo>
                  <a:lnTo>
                    <a:pt x="0" y="0"/>
                  </a:lnTo>
                </a:path>
              </a:pathLst>
            </a:cu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49" name="Rectangle 39"/>
            <p:cNvSpPr>
              <a:spLocks noChangeArrowheads="1"/>
            </p:cNvSpPr>
            <p:nvPr/>
          </p:nvSpPr>
          <p:spPr bwMode="auto">
            <a:xfrm>
              <a:off x="3134" y="129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A</a:t>
              </a:r>
            </a:p>
          </p:txBody>
        </p:sp>
        <p:sp>
          <p:nvSpPr>
            <p:cNvPr id="61550" name="Rectangle 40"/>
            <p:cNvSpPr>
              <a:spLocks noChangeArrowheads="1"/>
            </p:cNvSpPr>
            <p:nvPr/>
          </p:nvSpPr>
          <p:spPr bwMode="auto">
            <a:xfrm>
              <a:off x="3849" y="129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B</a:t>
              </a:r>
            </a:p>
          </p:txBody>
        </p:sp>
        <p:sp>
          <p:nvSpPr>
            <p:cNvPr id="61551" name="Line 41"/>
            <p:cNvSpPr>
              <a:spLocks noChangeShapeType="1"/>
            </p:cNvSpPr>
            <p:nvPr/>
          </p:nvSpPr>
          <p:spPr bwMode="auto">
            <a:xfrm>
              <a:off x="3246" y="1571"/>
              <a:ext cx="705" cy="1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52" name="Line 42"/>
            <p:cNvSpPr>
              <a:spLocks noChangeShapeType="1"/>
            </p:cNvSpPr>
            <p:nvPr/>
          </p:nvSpPr>
          <p:spPr bwMode="auto">
            <a:xfrm>
              <a:off x="3255" y="1899"/>
              <a:ext cx="696" cy="1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53" name="Freeform 43"/>
            <p:cNvSpPr>
              <a:spLocks/>
            </p:cNvSpPr>
            <p:nvPr/>
          </p:nvSpPr>
          <p:spPr bwMode="auto">
            <a:xfrm>
              <a:off x="3330" y="1706"/>
              <a:ext cx="401" cy="173"/>
            </a:xfrm>
            <a:custGeom>
              <a:avLst/>
              <a:gdLst>
                <a:gd name="T0" fmla="*/ 5 w 445"/>
                <a:gd name="T1" fmla="*/ 0 h 187"/>
                <a:gd name="T2" fmla="*/ 84 w 445"/>
                <a:gd name="T3" fmla="*/ 18 h 187"/>
                <a:gd name="T4" fmla="*/ 84 w 445"/>
                <a:gd name="T5" fmla="*/ 54 h 187"/>
                <a:gd name="T6" fmla="*/ 0 w 445"/>
                <a:gd name="T7" fmla="*/ 34 h 187"/>
                <a:gd name="T8" fmla="*/ 5 w 445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5" h="187">
                  <a:moveTo>
                    <a:pt x="6" y="0"/>
                  </a:moveTo>
                  <a:lnTo>
                    <a:pt x="444" y="60"/>
                  </a:lnTo>
                  <a:lnTo>
                    <a:pt x="444" y="186"/>
                  </a:lnTo>
                  <a:lnTo>
                    <a:pt x="0" y="120"/>
                  </a:lnTo>
                  <a:lnTo>
                    <a:pt x="6" y="0"/>
                  </a:lnTo>
                </a:path>
              </a:pathLst>
            </a:cu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54" name="Rectangle 44"/>
            <p:cNvSpPr>
              <a:spLocks noChangeArrowheads="1"/>
            </p:cNvSpPr>
            <p:nvPr/>
          </p:nvSpPr>
          <p:spPr bwMode="auto">
            <a:xfrm rot="540000">
              <a:off x="3249" y="1666"/>
              <a:ext cx="500" cy="23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DATA</a:t>
              </a:r>
            </a:p>
          </p:txBody>
        </p:sp>
        <p:sp>
          <p:nvSpPr>
            <p:cNvPr id="61555" name="Line 45"/>
            <p:cNvSpPr>
              <a:spLocks noChangeShapeType="1"/>
            </p:cNvSpPr>
            <p:nvPr/>
          </p:nvSpPr>
          <p:spPr bwMode="auto">
            <a:xfrm>
              <a:off x="3244" y="2412"/>
              <a:ext cx="704" cy="1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56" name="Line 46"/>
            <p:cNvSpPr>
              <a:spLocks noChangeShapeType="1"/>
            </p:cNvSpPr>
            <p:nvPr/>
          </p:nvSpPr>
          <p:spPr bwMode="auto">
            <a:xfrm>
              <a:off x="3252" y="2740"/>
              <a:ext cx="696" cy="1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1557" name="Group 47"/>
            <p:cNvGrpSpPr>
              <a:grpSpLocks/>
            </p:cNvGrpSpPr>
            <p:nvPr/>
          </p:nvGrpSpPr>
          <p:grpSpPr bwMode="auto">
            <a:xfrm>
              <a:off x="3272" y="2519"/>
              <a:ext cx="500" cy="231"/>
              <a:chOff x="3249" y="1682"/>
              <a:chExt cx="556" cy="251"/>
            </a:xfrm>
          </p:grpSpPr>
          <p:sp>
            <p:nvSpPr>
              <p:cNvPr id="61577" name="Freeform 48"/>
              <p:cNvSpPr>
                <a:spLocks/>
              </p:cNvSpPr>
              <p:nvPr/>
            </p:nvSpPr>
            <p:spPr bwMode="auto">
              <a:xfrm>
                <a:off x="3297" y="1689"/>
                <a:ext cx="445" cy="187"/>
              </a:xfrm>
              <a:custGeom>
                <a:avLst/>
                <a:gdLst>
                  <a:gd name="T0" fmla="*/ 6 w 445"/>
                  <a:gd name="T1" fmla="*/ 0 h 187"/>
                  <a:gd name="T2" fmla="*/ 444 w 445"/>
                  <a:gd name="T3" fmla="*/ 60 h 187"/>
                  <a:gd name="T4" fmla="*/ 444 w 445"/>
                  <a:gd name="T5" fmla="*/ 186 h 187"/>
                  <a:gd name="T6" fmla="*/ 0 w 445"/>
                  <a:gd name="T7" fmla="*/ 120 h 187"/>
                  <a:gd name="T8" fmla="*/ 6 w 445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5" h="187">
                    <a:moveTo>
                      <a:pt x="6" y="0"/>
                    </a:moveTo>
                    <a:lnTo>
                      <a:pt x="444" y="60"/>
                    </a:lnTo>
                    <a:lnTo>
                      <a:pt x="444" y="186"/>
                    </a:lnTo>
                    <a:lnTo>
                      <a:pt x="0" y="120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78" name="Rectangle 49"/>
              <p:cNvSpPr>
                <a:spLocks noChangeArrowheads="1"/>
              </p:cNvSpPr>
              <p:nvPr/>
            </p:nvSpPr>
            <p:spPr bwMode="auto">
              <a:xfrm rot="540000">
                <a:off x="3249" y="1682"/>
                <a:ext cx="556" cy="25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defTabSz="762000" eaLnBrk="0" fontAlgn="b" hangingPunct="0">
                  <a:spcBef>
                    <a:spcPct val="20000"/>
                  </a:spcBef>
                  <a:buClr>
                    <a:srgbClr val="FF6600"/>
                  </a:buClr>
                  <a:buSzPct val="110000"/>
                  <a:buFont typeface="Wingdings" pitchFamily="2" charset="2"/>
                  <a:buChar char="n"/>
                  <a:defRPr sz="2800">
                    <a:solidFill>
                      <a:srgbClr val="000099"/>
                    </a:solidFill>
                    <a:latin typeface="Verdana" pitchFamily="34" charset="0"/>
                  </a:defRPr>
                </a:lvl1pPr>
                <a:lvl2pPr marL="742950" indent="-285750" defTabSz="762000" eaLnBrk="0" hangingPunct="0">
                  <a:spcBef>
                    <a:spcPct val="20000"/>
                  </a:spcBef>
                  <a:buClr>
                    <a:srgbClr val="009900"/>
                  </a:buClr>
                  <a:buSzPct val="11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 defTabSz="762000" eaLnBrk="0" hangingPunct="0">
                  <a:spcBef>
                    <a:spcPct val="20000"/>
                  </a:spcBef>
                  <a:buClr>
                    <a:srgbClr val="0000FF"/>
                  </a:buClr>
                  <a:buSzPct val="110000"/>
                  <a:buFont typeface="Wingdings" pitchFamily="2" charset="2"/>
                  <a:buChar char="Ø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 defTabSz="7620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7620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800">
                    <a:solidFill>
                      <a:srgbClr val="FF0000"/>
                    </a:solidFill>
                    <a:latin typeface="Arial" pitchFamily="34" charset="0"/>
                    <a:ea typeface="黑体" pitchFamily="49" charset="-122"/>
                  </a:rPr>
                  <a:t>DATA</a:t>
                </a:r>
              </a:p>
            </p:txBody>
          </p:sp>
        </p:grpSp>
        <p:sp>
          <p:nvSpPr>
            <p:cNvPr id="61558" name="AutoShape 50"/>
            <p:cNvSpPr>
              <a:spLocks noChangeArrowheads="1"/>
            </p:cNvSpPr>
            <p:nvPr/>
          </p:nvSpPr>
          <p:spPr bwMode="auto">
            <a:xfrm rot="480000">
              <a:off x="3791" y="2697"/>
              <a:ext cx="184" cy="61"/>
            </a:xfrm>
            <a:prstGeom prst="rightArrow">
              <a:avLst>
                <a:gd name="adj1" fmla="val 50000"/>
                <a:gd name="adj2" fmla="val 12522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endParaRPr lang="zh-CN" altLang="en-US" sz="7200">
                <a:ea typeface="黑体" pitchFamily="49" charset="-122"/>
              </a:endParaRPr>
            </a:p>
          </p:txBody>
        </p:sp>
        <p:sp>
          <p:nvSpPr>
            <p:cNvPr id="61559" name="Line 51"/>
            <p:cNvSpPr>
              <a:spLocks noChangeShapeType="1"/>
            </p:cNvSpPr>
            <p:nvPr/>
          </p:nvSpPr>
          <p:spPr bwMode="auto">
            <a:xfrm>
              <a:off x="3964" y="2875"/>
              <a:ext cx="14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60" name="Rectangle 52"/>
            <p:cNvSpPr>
              <a:spLocks noChangeArrowheads="1"/>
            </p:cNvSpPr>
            <p:nvPr/>
          </p:nvSpPr>
          <p:spPr bwMode="auto">
            <a:xfrm>
              <a:off x="3982" y="2871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61561" name="Line 53"/>
            <p:cNvSpPr>
              <a:spLocks noChangeShapeType="1"/>
            </p:cNvSpPr>
            <p:nvPr/>
          </p:nvSpPr>
          <p:spPr bwMode="auto">
            <a:xfrm flipH="1">
              <a:off x="3249" y="2933"/>
              <a:ext cx="699" cy="1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62" name="Line 54"/>
            <p:cNvSpPr>
              <a:spLocks noChangeShapeType="1"/>
            </p:cNvSpPr>
            <p:nvPr/>
          </p:nvSpPr>
          <p:spPr bwMode="auto">
            <a:xfrm flipH="1">
              <a:off x="3249" y="3070"/>
              <a:ext cx="705" cy="1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63" name="Rectangle 55"/>
            <p:cNvSpPr>
              <a:spLocks noChangeArrowheads="1"/>
            </p:cNvSpPr>
            <p:nvPr/>
          </p:nvSpPr>
          <p:spPr bwMode="auto">
            <a:xfrm rot="21060000">
              <a:off x="3556" y="2918"/>
              <a:ext cx="412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ACK</a:t>
              </a:r>
            </a:p>
          </p:txBody>
        </p:sp>
        <p:sp>
          <p:nvSpPr>
            <p:cNvPr id="61564" name="Line 56"/>
            <p:cNvSpPr>
              <a:spLocks noChangeShapeType="1"/>
            </p:cNvSpPr>
            <p:nvPr/>
          </p:nvSpPr>
          <p:spPr bwMode="auto">
            <a:xfrm>
              <a:off x="3954" y="1488"/>
              <a:ext cx="0" cy="18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65" name="Line 57"/>
            <p:cNvSpPr>
              <a:spLocks noChangeShapeType="1"/>
            </p:cNvSpPr>
            <p:nvPr/>
          </p:nvSpPr>
          <p:spPr bwMode="auto">
            <a:xfrm flipV="1">
              <a:off x="3341" y="3070"/>
              <a:ext cx="245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66" name="Rectangle 58"/>
            <p:cNvSpPr>
              <a:spLocks noChangeArrowheads="1"/>
            </p:cNvSpPr>
            <p:nvPr/>
          </p:nvSpPr>
          <p:spPr bwMode="auto">
            <a:xfrm>
              <a:off x="3057" y="3490"/>
              <a:ext cx="9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(c) Data Lost</a:t>
              </a:r>
              <a:endParaRPr kumimoji="1" lang="zh-CN" altLang="en-US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61567" name="Rectangle 59"/>
            <p:cNvSpPr>
              <a:spLocks noChangeArrowheads="1"/>
            </p:cNvSpPr>
            <p:nvPr/>
          </p:nvSpPr>
          <p:spPr bwMode="auto">
            <a:xfrm>
              <a:off x="3029" y="2428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en-US" altLang="zh-CN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61568" name="Line 60"/>
            <p:cNvSpPr>
              <a:spLocks noChangeShapeType="1"/>
            </p:cNvSpPr>
            <p:nvPr/>
          </p:nvSpPr>
          <p:spPr bwMode="auto">
            <a:xfrm>
              <a:off x="3082" y="1899"/>
              <a:ext cx="12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69" name="Line 61"/>
            <p:cNvSpPr>
              <a:spLocks noChangeShapeType="1"/>
            </p:cNvSpPr>
            <p:nvPr/>
          </p:nvSpPr>
          <p:spPr bwMode="auto">
            <a:xfrm flipH="1">
              <a:off x="3076" y="2418"/>
              <a:ext cx="14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70" name="Line 62"/>
            <p:cNvSpPr>
              <a:spLocks noChangeShapeType="1"/>
            </p:cNvSpPr>
            <p:nvPr/>
          </p:nvSpPr>
          <p:spPr bwMode="auto">
            <a:xfrm>
              <a:off x="3141" y="1893"/>
              <a:ext cx="0" cy="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1571" name="Group 63"/>
            <p:cNvGrpSpPr>
              <a:grpSpLocks/>
            </p:cNvGrpSpPr>
            <p:nvPr/>
          </p:nvGrpSpPr>
          <p:grpSpPr bwMode="auto">
            <a:xfrm>
              <a:off x="2985" y="2017"/>
              <a:ext cx="289" cy="235"/>
              <a:chOff x="2916" y="1112"/>
              <a:chExt cx="321" cy="256"/>
            </a:xfrm>
          </p:grpSpPr>
          <p:sp>
            <p:nvSpPr>
              <p:cNvPr id="61575" name="Rectangle 64"/>
              <p:cNvSpPr>
                <a:spLocks noChangeArrowheads="1"/>
              </p:cNvSpPr>
              <p:nvPr/>
            </p:nvSpPr>
            <p:spPr bwMode="auto">
              <a:xfrm>
                <a:off x="2958" y="1176"/>
                <a:ext cx="252" cy="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fontAlgn="b" hangingPunct="0">
                  <a:spcBef>
                    <a:spcPct val="20000"/>
                  </a:spcBef>
                  <a:buClr>
                    <a:srgbClr val="FF6600"/>
                  </a:buClr>
                  <a:buSzPct val="110000"/>
                  <a:buFont typeface="Wingdings" pitchFamily="2" charset="2"/>
                  <a:buChar char="n"/>
                  <a:defRPr sz="2800">
                    <a:solidFill>
                      <a:srgbClr val="000099"/>
                    </a:solidFill>
                    <a:latin typeface="Verdan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009900"/>
                  </a:buClr>
                  <a:buSzPct val="11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00FF"/>
                  </a:buClr>
                  <a:buSzPct val="110000"/>
                  <a:buFont typeface="Wingdings" pitchFamily="2" charset="2"/>
                  <a:buChar char="Ø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buFont typeface="Wingdings" pitchFamily="2" charset="2"/>
                  <a:buNone/>
                </a:pPr>
                <a:endParaRPr lang="zh-CN" altLang="en-US" sz="7200">
                  <a:ea typeface="黑体" pitchFamily="49" charset="-122"/>
                </a:endParaRPr>
              </a:p>
            </p:txBody>
          </p:sp>
          <p:sp>
            <p:nvSpPr>
              <p:cNvPr id="61576" name="Rectangle 65"/>
              <p:cNvSpPr>
                <a:spLocks noChangeArrowheads="1"/>
              </p:cNvSpPr>
              <p:nvPr/>
            </p:nvSpPr>
            <p:spPr bwMode="auto">
              <a:xfrm>
                <a:off x="2916" y="1112"/>
                <a:ext cx="321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defTabSz="762000" eaLnBrk="0" fontAlgn="b" hangingPunct="0">
                  <a:spcBef>
                    <a:spcPct val="20000"/>
                  </a:spcBef>
                  <a:buClr>
                    <a:srgbClr val="FF6600"/>
                  </a:buClr>
                  <a:buSzPct val="110000"/>
                  <a:buFont typeface="Wingdings" pitchFamily="2" charset="2"/>
                  <a:buChar char="n"/>
                  <a:defRPr sz="2800">
                    <a:solidFill>
                      <a:srgbClr val="000099"/>
                    </a:solidFill>
                    <a:latin typeface="Verdana" pitchFamily="34" charset="0"/>
                  </a:defRPr>
                </a:lvl1pPr>
                <a:lvl2pPr marL="742950" indent="-285750" defTabSz="762000" eaLnBrk="0" hangingPunct="0">
                  <a:spcBef>
                    <a:spcPct val="20000"/>
                  </a:spcBef>
                  <a:buClr>
                    <a:srgbClr val="009900"/>
                  </a:buClr>
                  <a:buSzPct val="11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 defTabSz="762000" eaLnBrk="0" hangingPunct="0">
                  <a:spcBef>
                    <a:spcPct val="20000"/>
                  </a:spcBef>
                  <a:buClr>
                    <a:srgbClr val="0000FF"/>
                  </a:buClr>
                  <a:buSzPct val="110000"/>
                  <a:buFont typeface="Wingdings" pitchFamily="2" charset="2"/>
                  <a:buChar char="Ø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 defTabSz="7620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7620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800" i="1">
                    <a:solidFill>
                      <a:srgbClr val="333399"/>
                    </a:solidFill>
                    <a:latin typeface="Arial" pitchFamily="34" charset="0"/>
                    <a:ea typeface="黑体" pitchFamily="49" charset="-122"/>
                  </a:rPr>
                  <a:t>t</a:t>
                </a:r>
                <a:r>
                  <a:rPr kumimoji="1" lang="en-US" altLang="zh-CN" sz="1800" i="1" baseline="-12000">
                    <a:solidFill>
                      <a:srgbClr val="333399"/>
                    </a:solidFill>
                    <a:latin typeface="Arial" pitchFamily="34" charset="0"/>
                    <a:ea typeface="黑体" pitchFamily="49" charset="-122"/>
                  </a:rPr>
                  <a:t>out</a:t>
                </a:r>
              </a:p>
            </p:txBody>
          </p:sp>
        </p:grpSp>
        <p:sp>
          <p:nvSpPr>
            <p:cNvPr id="61572" name="AutoShape 66"/>
            <p:cNvSpPr>
              <a:spLocks noChangeArrowheads="1"/>
            </p:cNvSpPr>
            <p:nvPr/>
          </p:nvSpPr>
          <p:spPr bwMode="auto">
            <a:xfrm>
              <a:off x="3719" y="1480"/>
              <a:ext cx="562" cy="794"/>
            </a:xfrm>
            <a:prstGeom prst="irregularSeal2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endParaRPr lang="zh-CN" altLang="en-US" sz="7200">
                <a:ea typeface="黑体" pitchFamily="49" charset="-122"/>
              </a:endParaRPr>
            </a:p>
          </p:txBody>
        </p:sp>
        <p:sp>
          <p:nvSpPr>
            <p:cNvPr id="61573" name="Rectangle 67"/>
            <p:cNvSpPr>
              <a:spLocks noChangeArrowheads="1"/>
            </p:cNvSpPr>
            <p:nvPr/>
          </p:nvSpPr>
          <p:spPr bwMode="auto">
            <a:xfrm>
              <a:off x="3873" y="1648"/>
              <a:ext cx="38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Lost</a:t>
              </a:r>
            </a:p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 ！</a:t>
              </a:r>
            </a:p>
          </p:txBody>
        </p:sp>
        <p:sp>
          <p:nvSpPr>
            <p:cNvPr id="61574" name="Line 68"/>
            <p:cNvSpPr>
              <a:spLocks noChangeShapeType="1"/>
            </p:cNvSpPr>
            <p:nvPr/>
          </p:nvSpPr>
          <p:spPr bwMode="auto">
            <a:xfrm>
              <a:off x="3241" y="1494"/>
              <a:ext cx="5" cy="1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37349" name="Group 69"/>
          <p:cNvGrpSpPr>
            <a:grpSpLocks/>
          </p:cNvGrpSpPr>
          <p:nvPr/>
        </p:nvGrpSpPr>
        <p:grpSpPr bwMode="auto">
          <a:xfrm>
            <a:off x="7126288" y="1295400"/>
            <a:ext cx="1789112" cy="3844925"/>
            <a:chOff x="4490" y="1299"/>
            <a:chExt cx="1127" cy="2422"/>
          </a:xfrm>
        </p:grpSpPr>
        <p:sp>
          <p:nvSpPr>
            <p:cNvPr id="61506" name="Freeform 70"/>
            <p:cNvSpPr>
              <a:spLocks/>
            </p:cNvSpPr>
            <p:nvPr/>
          </p:nvSpPr>
          <p:spPr bwMode="auto">
            <a:xfrm>
              <a:off x="4756" y="2420"/>
              <a:ext cx="702" cy="439"/>
            </a:xfrm>
            <a:custGeom>
              <a:avLst/>
              <a:gdLst>
                <a:gd name="T0" fmla="*/ 0 w 769"/>
                <a:gd name="T1" fmla="*/ 0 h 466"/>
                <a:gd name="T2" fmla="*/ 179 w 769"/>
                <a:gd name="T3" fmla="*/ 56 h 466"/>
                <a:gd name="T4" fmla="*/ 179 w 769"/>
                <a:gd name="T5" fmla="*/ 178 h 466"/>
                <a:gd name="T6" fmla="*/ 0 w 769"/>
                <a:gd name="T7" fmla="*/ 122 h 466"/>
                <a:gd name="T8" fmla="*/ 0 w 769"/>
                <a:gd name="T9" fmla="*/ 0 h 4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69" h="466">
                  <a:moveTo>
                    <a:pt x="0" y="0"/>
                  </a:moveTo>
                  <a:lnTo>
                    <a:pt x="768" y="145"/>
                  </a:lnTo>
                  <a:lnTo>
                    <a:pt x="768" y="465"/>
                  </a:lnTo>
                  <a:lnTo>
                    <a:pt x="0" y="320"/>
                  </a:lnTo>
                  <a:lnTo>
                    <a:pt x="0" y="0"/>
                  </a:lnTo>
                </a:path>
              </a:pathLst>
            </a:cu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07" name="Line 71"/>
            <p:cNvSpPr>
              <a:spLocks noChangeShapeType="1"/>
            </p:cNvSpPr>
            <p:nvPr/>
          </p:nvSpPr>
          <p:spPr bwMode="auto">
            <a:xfrm>
              <a:off x="5458" y="1488"/>
              <a:ext cx="0" cy="18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8" name="Rectangle 72"/>
            <p:cNvSpPr>
              <a:spLocks noChangeArrowheads="1"/>
            </p:cNvSpPr>
            <p:nvPr/>
          </p:nvSpPr>
          <p:spPr bwMode="auto">
            <a:xfrm>
              <a:off x="4645" y="1299"/>
              <a:ext cx="2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A</a:t>
              </a:r>
            </a:p>
          </p:txBody>
        </p:sp>
        <p:sp>
          <p:nvSpPr>
            <p:cNvPr id="61509" name="Rectangle 73"/>
            <p:cNvSpPr>
              <a:spLocks noChangeArrowheads="1"/>
            </p:cNvSpPr>
            <p:nvPr/>
          </p:nvSpPr>
          <p:spPr bwMode="auto">
            <a:xfrm>
              <a:off x="5358" y="129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B</a:t>
              </a:r>
            </a:p>
          </p:txBody>
        </p:sp>
        <p:sp>
          <p:nvSpPr>
            <p:cNvPr id="61510" name="Line 74"/>
            <p:cNvSpPr>
              <a:spLocks noChangeShapeType="1"/>
            </p:cNvSpPr>
            <p:nvPr/>
          </p:nvSpPr>
          <p:spPr bwMode="auto">
            <a:xfrm>
              <a:off x="4751" y="1571"/>
              <a:ext cx="704" cy="1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11" name="Freeform 75"/>
            <p:cNvSpPr>
              <a:spLocks/>
            </p:cNvSpPr>
            <p:nvPr/>
          </p:nvSpPr>
          <p:spPr bwMode="auto">
            <a:xfrm>
              <a:off x="4759" y="1579"/>
              <a:ext cx="692" cy="439"/>
            </a:xfrm>
            <a:custGeom>
              <a:avLst/>
              <a:gdLst>
                <a:gd name="T0" fmla="*/ 0 w 769"/>
                <a:gd name="T1" fmla="*/ 0 h 466"/>
                <a:gd name="T2" fmla="*/ 141 w 769"/>
                <a:gd name="T3" fmla="*/ 56 h 466"/>
                <a:gd name="T4" fmla="*/ 141 w 769"/>
                <a:gd name="T5" fmla="*/ 178 h 466"/>
                <a:gd name="T6" fmla="*/ 0 w 769"/>
                <a:gd name="T7" fmla="*/ 122 h 466"/>
                <a:gd name="T8" fmla="*/ 0 w 769"/>
                <a:gd name="T9" fmla="*/ 0 h 4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69" h="466">
                  <a:moveTo>
                    <a:pt x="0" y="0"/>
                  </a:moveTo>
                  <a:lnTo>
                    <a:pt x="768" y="145"/>
                  </a:lnTo>
                  <a:lnTo>
                    <a:pt x="768" y="465"/>
                  </a:lnTo>
                  <a:lnTo>
                    <a:pt x="0" y="320"/>
                  </a:lnTo>
                  <a:lnTo>
                    <a:pt x="0" y="0"/>
                  </a:lnTo>
                </a:path>
              </a:pathLst>
            </a:cu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1512" name="Group 76"/>
            <p:cNvGrpSpPr>
              <a:grpSpLocks/>
            </p:cNvGrpSpPr>
            <p:nvPr/>
          </p:nvGrpSpPr>
          <p:grpSpPr bwMode="auto">
            <a:xfrm>
              <a:off x="4781" y="1671"/>
              <a:ext cx="500" cy="231"/>
              <a:chOff x="4659" y="766"/>
              <a:chExt cx="555" cy="249"/>
            </a:xfrm>
          </p:grpSpPr>
          <p:sp>
            <p:nvSpPr>
              <p:cNvPr id="61545" name="Freeform 77"/>
              <p:cNvSpPr>
                <a:spLocks/>
              </p:cNvSpPr>
              <p:nvPr/>
            </p:nvSpPr>
            <p:spPr bwMode="auto">
              <a:xfrm>
                <a:off x="4704" y="774"/>
                <a:ext cx="445" cy="187"/>
              </a:xfrm>
              <a:custGeom>
                <a:avLst/>
                <a:gdLst>
                  <a:gd name="T0" fmla="*/ 6 w 445"/>
                  <a:gd name="T1" fmla="*/ 0 h 187"/>
                  <a:gd name="T2" fmla="*/ 444 w 445"/>
                  <a:gd name="T3" fmla="*/ 60 h 187"/>
                  <a:gd name="T4" fmla="*/ 444 w 445"/>
                  <a:gd name="T5" fmla="*/ 186 h 187"/>
                  <a:gd name="T6" fmla="*/ 0 w 445"/>
                  <a:gd name="T7" fmla="*/ 120 h 187"/>
                  <a:gd name="T8" fmla="*/ 6 w 445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5" h="187">
                    <a:moveTo>
                      <a:pt x="6" y="0"/>
                    </a:moveTo>
                    <a:lnTo>
                      <a:pt x="444" y="60"/>
                    </a:lnTo>
                    <a:lnTo>
                      <a:pt x="444" y="186"/>
                    </a:lnTo>
                    <a:lnTo>
                      <a:pt x="0" y="120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46" name="Rectangle 78"/>
              <p:cNvSpPr>
                <a:spLocks noChangeArrowheads="1"/>
              </p:cNvSpPr>
              <p:nvPr/>
            </p:nvSpPr>
            <p:spPr bwMode="auto">
              <a:xfrm rot="540000">
                <a:off x="4659" y="766"/>
                <a:ext cx="555" cy="249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defTabSz="762000" eaLnBrk="0" fontAlgn="b" hangingPunct="0">
                  <a:spcBef>
                    <a:spcPct val="20000"/>
                  </a:spcBef>
                  <a:buClr>
                    <a:srgbClr val="FF6600"/>
                  </a:buClr>
                  <a:buSzPct val="110000"/>
                  <a:buFont typeface="Wingdings" pitchFamily="2" charset="2"/>
                  <a:buChar char="n"/>
                  <a:defRPr sz="2800">
                    <a:solidFill>
                      <a:srgbClr val="000099"/>
                    </a:solidFill>
                    <a:latin typeface="Verdana" pitchFamily="34" charset="0"/>
                  </a:defRPr>
                </a:lvl1pPr>
                <a:lvl2pPr marL="742950" indent="-285750" defTabSz="762000" eaLnBrk="0" hangingPunct="0">
                  <a:spcBef>
                    <a:spcPct val="20000"/>
                  </a:spcBef>
                  <a:buClr>
                    <a:srgbClr val="009900"/>
                  </a:buClr>
                  <a:buSzPct val="11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 defTabSz="762000" eaLnBrk="0" hangingPunct="0">
                  <a:spcBef>
                    <a:spcPct val="20000"/>
                  </a:spcBef>
                  <a:buClr>
                    <a:srgbClr val="0000FF"/>
                  </a:buClr>
                  <a:buSzPct val="110000"/>
                  <a:buFont typeface="Wingdings" pitchFamily="2" charset="2"/>
                  <a:buChar char="Ø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 defTabSz="7620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7620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800">
                    <a:solidFill>
                      <a:srgbClr val="333399"/>
                    </a:solidFill>
                    <a:latin typeface="Arial" pitchFamily="34" charset="0"/>
                    <a:ea typeface="黑体" pitchFamily="49" charset="-122"/>
                  </a:rPr>
                  <a:t>DATA</a:t>
                </a:r>
              </a:p>
            </p:txBody>
          </p:sp>
        </p:grpSp>
        <p:sp>
          <p:nvSpPr>
            <p:cNvPr id="61513" name="AutoShape 79"/>
            <p:cNvSpPr>
              <a:spLocks noChangeArrowheads="1"/>
            </p:cNvSpPr>
            <p:nvPr/>
          </p:nvSpPr>
          <p:spPr bwMode="auto">
            <a:xfrm rot="480000">
              <a:off x="5307" y="1832"/>
              <a:ext cx="184" cy="61"/>
            </a:xfrm>
            <a:prstGeom prst="rightArrow">
              <a:avLst>
                <a:gd name="adj1" fmla="val 50000"/>
                <a:gd name="adj2" fmla="val 12522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endParaRPr lang="zh-CN" altLang="en-US" sz="7200">
                <a:ea typeface="黑体" pitchFamily="49" charset="-122"/>
              </a:endParaRPr>
            </a:p>
          </p:txBody>
        </p:sp>
        <p:sp>
          <p:nvSpPr>
            <p:cNvPr id="61514" name="Line 80"/>
            <p:cNvSpPr>
              <a:spLocks noChangeShapeType="1"/>
            </p:cNvSpPr>
            <p:nvPr/>
          </p:nvSpPr>
          <p:spPr bwMode="auto">
            <a:xfrm>
              <a:off x="5455" y="2020"/>
              <a:ext cx="14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15" name="Rectangle 81"/>
            <p:cNvSpPr>
              <a:spLocks noChangeArrowheads="1"/>
            </p:cNvSpPr>
            <p:nvPr/>
          </p:nvSpPr>
          <p:spPr bwMode="auto">
            <a:xfrm>
              <a:off x="5501" y="2001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61516" name="Line 82"/>
            <p:cNvSpPr>
              <a:spLocks noChangeShapeType="1"/>
            </p:cNvSpPr>
            <p:nvPr/>
          </p:nvSpPr>
          <p:spPr bwMode="auto">
            <a:xfrm flipH="1">
              <a:off x="5082" y="2092"/>
              <a:ext cx="373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17" name="Line 83"/>
            <p:cNvSpPr>
              <a:spLocks noChangeShapeType="1"/>
            </p:cNvSpPr>
            <p:nvPr/>
          </p:nvSpPr>
          <p:spPr bwMode="auto">
            <a:xfrm flipH="1">
              <a:off x="5077" y="2230"/>
              <a:ext cx="383" cy="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18" name="Rectangle 84"/>
            <p:cNvSpPr>
              <a:spLocks noChangeArrowheads="1"/>
            </p:cNvSpPr>
            <p:nvPr/>
          </p:nvSpPr>
          <p:spPr bwMode="auto">
            <a:xfrm rot="21060000">
              <a:off x="5128" y="2065"/>
              <a:ext cx="4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ACK</a:t>
              </a:r>
            </a:p>
          </p:txBody>
        </p:sp>
        <p:sp>
          <p:nvSpPr>
            <p:cNvPr id="61519" name="Line 85"/>
            <p:cNvSpPr>
              <a:spLocks noChangeShapeType="1"/>
            </p:cNvSpPr>
            <p:nvPr/>
          </p:nvSpPr>
          <p:spPr bwMode="auto">
            <a:xfrm>
              <a:off x="4756" y="2740"/>
              <a:ext cx="696" cy="1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1520" name="Group 86"/>
            <p:cNvGrpSpPr>
              <a:grpSpLocks/>
            </p:cNvGrpSpPr>
            <p:nvPr/>
          </p:nvGrpSpPr>
          <p:grpSpPr bwMode="auto">
            <a:xfrm>
              <a:off x="4777" y="2512"/>
              <a:ext cx="500" cy="231"/>
              <a:chOff x="4655" y="1679"/>
              <a:chExt cx="555" cy="252"/>
            </a:xfrm>
          </p:grpSpPr>
          <p:sp>
            <p:nvSpPr>
              <p:cNvPr id="61543" name="Freeform 87"/>
              <p:cNvSpPr>
                <a:spLocks/>
              </p:cNvSpPr>
              <p:nvPr/>
            </p:nvSpPr>
            <p:spPr bwMode="auto">
              <a:xfrm>
                <a:off x="4701" y="1689"/>
                <a:ext cx="445" cy="187"/>
              </a:xfrm>
              <a:custGeom>
                <a:avLst/>
                <a:gdLst>
                  <a:gd name="T0" fmla="*/ 6 w 445"/>
                  <a:gd name="T1" fmla="*/ 0 h 187"/>
                  <a:gd name="T2" fmla="*/ 444 w 445"/>
                  <a:gd name="T3" fmla="*/ 60 h 187"/>
                  <a:gd name="T4" fmla="*/ 444 w 445"/>
                  <a:gd name="T5" fmla="*/ 186 h 187"/>
                  <a:gd name="T6" fmla="*/ 0 w 445"/>
                  <a:gd name="T7" fmla="*/ 120 h 187"/>
                  <a:gd name="T8" fmla="*/ 6 w 445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5" h="187">
                    <a:moveTo>
                      <a:pt x="6" y="0"/>
                    </a:moveTo>
                    <a:lnTo>
                      <a:pt x="444" y="60"/>
                    </a:lnTo>
                    <a:lnTo>
                      <a:pt x="444" y="186"/>
                    </a:lnTo>
                    <a:lnTo>
                      <a:pt x="0" y="120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44" name="Rectangle 88"/>
              <p:cNvSpPr>
                <a:spLocks noChangeArrowheads="1"/>
              </p:cNvSpPr>
              <p:nvPr/>
            </p:nvSpPr>
            <p:spPr bwMode="auto">
              <a:xfrm rot="540000">
                <a:off x="4655" y="1679"/>
                <a:ext cx="555" cy="25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defTabSz="762000" eaLnBrk="0" fontAlgn="b" hangingPunct="0">
                  <a:spcBef>
                    <a:spcPct val="20000"/>
                  </a:spcBef>
                  <a:buClr>
                    <a:srgbClr val="FF6600"/>
                  </a:buClr>
                  <a:buSzPct val="110000"/>
                  <a:buFont typeface="Wingdings" pitchFamily="2" charset="2"/>
                  <a:buChar char="n"/>
                  <a:defRPr sz="2800">
                    <a:solidFill>
                      <a:srgbClr val="000099"/>
                    </a:solidFill>
                    <a:latin typeface="Verdana" pitchFamily="34" charset="0"/>
                  </a:defRPr>
                </a:lvl1pPr>
                <a:lvl2pPr marL="742950" indent="-285750" defTabSz="762000" eaLnBrk="0" hangingPunct="0">
                  <a:spcBef>
                    <a:spcPct val="20000"/>
                  </a:spcBef>
                  <a:buClr>
                    <a:srgbClr val="009900"/>
                  </a:buClr>
                  <a:buSzPct val="11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 defTabSz="762000" eaLnBrk="0" hangingPunct="0">
                  <a:spcBef>
                    <a:spcPct val="20000"/>
                  </a:spcBef>
                  <a:buClr>
                    <a:srgbClr val="0000FF"/>
                  </a:buClr>
                  <a:buSzPct val="110000"/>
                  <a:buFont typeface="Wingdings" pitchFamily="2" charset="2"/>
                  <a:buChar char="Ø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 defTabSz="7620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7620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800">
                    <a:solidFill>
                      <a:srgbClr val="FF0000"/>
                    </a:solidFill>
                    <a:latin typeface="Arial" pitchFamily="34" charset="0"/>
                    <a:ea typeface="黑体" pitchFamily="49" charset="-122"/>
                  </a:rPr>
                  <a:t>DATA</a:t>
                </a:r>
              </a:p>
            </p:txBody>
          </p:sp>
        </p:grpSp>
        <p:sp>
          <p:nvSpPr>
            <p:cNvPr id="61521" name="AutoShape 89"/>
            <p:cNvSpPr>
              <a:spLocks noChangeArrowheads="1"/>
            </p:cNvSpPr>
            <p:nvPr/>
          </p:nvSpPr>
          <p:spPr bwMode="auto">
            <a:xfrm rot="480000">
              <a:off x="5308" y="2697"/>
              <a:ext cx="183" cy="61"/>
            </a:xfrm>
            <a:prstGeom prst="rightArrow">
              <a:avLst>
                <a:gd name="adj1" fmla="val 50000"/>
                <a:gd name="adj2" fmla="val 12454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endParaRPr lang="zh-CN" altLang="en-US" sz="7200">
                <a:ea typeface="黑体" pitchFamily="49" charset="-122"/>
              </a:endParaRPr>
            </a:p>
          </p:txBody>
        </p:sp>
        <p:sp>
          <p:nvSpPr>
            <p:cNvPr id="61522" name="Rectangle 90"/>
            <p:cNvSpPr>
              <a:spLocks noChangeArrowheads="1"/>
            </p:cNvSpPr>
            <p:nvPr/>
          </p:nvSpPr>
          <p:spPr bwMode="auto">
            <a:xfrm>
              <a:off x="5487" y="2749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61523" name="Line 91"/>
            <p:cNvSpPr>
              <a:spLocks noChangeShapeType="1"/>
            </p:cNvSpPr>
            <p:nvPr/>
          </p:nvSpPr>
          <p:spPr bwMode="auto">
            <a:xfrm flipH="1">
              <a:off x="4754" y="2933"/>
              <a:ext cx="698" cy="1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24" name="Line 92"/>
            <p:cNvSpPr>
              <a:spLocks noChangeShapeType="1"/>
            </p:cNvSpPr>
            <p:nvPr/>
          </p:nvSpPr>
          <p:spPr bwMode="auto">
            <a:xfrm flipH="1">
              <a:off x="4754" y="3070"/>
              <a:ext cx="704" cy="1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25" name="Rectangle 93"/>
            <p:cNvSpPr>
              <a:spLocks noChangeArrowheads="1"/>
            </p:cNvSpPr>
            <p:nvPr/>
          </p:nvSpPr>
          <p:spPr bwMode="auto">
            <a:xfrm rot="21060000">
              <a:off x="5048" y="2926"/>
              <a:ext cx="4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ACK</a:t>
              </a:r>
            </a:p>
          </p:txBody>
        </p:sp>
        <p:sp>
          <p:nvSpPr>
            <p:cNvPr id="61526" name="Line 94"/>
            <p:cNvSpPr>
              <a:spLocks noChangeShapeType="1"/>
            </p:cNvSpPr>
            <p:nvPr/>
          </p:nvSpPr>
          <p:spPr bwMode="auto">
            <a:xfrm flipV="1">
              <a:off x="4845" y="3070"/>
              <a:ext cx="246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27" name="Rectangle 95"/>
            <p:cNvSpPr>
              <a:spLocks noChangeArrowheads="1"/>
            </p:cNvSpPr>
            <p:nvPr/>
          </p:nvSpPr>
          <p:spPr bwMode="auto">
            <a:xfrm>
              <a:off x="4600" y="3490"/>
              <a:ext cx="9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(d) ACK Lost</a:t>
              </a:r>
              <a:endParaRPr kumimoji="1" lang="zh-CN" altLang="en-US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61528" name="Rectangle 96"/>
            <p:cNvSpPr>
              <a:spLocks noChangeArrowheads="1"/>
            </p:cNvSpPr>
            <p:nvPr/>
          </p:nvSpPr>
          <p:spPr bwMode="auto">
            <a:xfrm>
              <a:off x="4534" y="2422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61529" name="Line 97"/>
            <p:cNvSpPr>
              <a:spLocks noChangeShapeType="1"/>
            </p:cNvSpPr>
            <p:nvPr/>
          </p:nvSpPr>
          <p:spPr bwMode="auto">
            <a:xfrm>
              <a:off x="4586" y="1893"/>
              <a:ext cx="13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30" name="Line 98"/>
            <p:cNvSpPr>
              <a:spLocks noChangeShapeType="1"/>
            </p:cNvSpPr>
            <p:nvPr/>
          </p:nvSpPr>
          <p:spPr bwMode="auto">
            <a:xfrm flipH="1">
              <a:off x="4581" y="241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31" name="Line 99"/>
            <p:cNvSpPr>
              <a:spLocks noChangeShapeType="1"/>
            </p:cNvSpPr>
            <p:nvPr/>
          </p:nvSpPr>
          <p:spPr bwMode="auto">
            <a:xfrm>
              <a:off x="4645" y="1888"/>
              <a:ext cx="0" cy="5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1532" name="Group 100"/>
            <p:cNvGrpSpPr>
              <a:grpSpLocks/>
            </p:cNvGrpSpPr>
            <p:nvPr/>
          </p:nvGrpSpPr>
          <p:grpSpPr bwMode="auto">
            <a:xfrm>
              <a:off x="4490" y="2017"/>
              <a:ext cx="289" cy="235"/>
              <a:chOff x="4322" y="1112"/>
              <a:chExt cx="321" cy="256"/>
            </a:xfrm>
          </p:grpSpPr>
          <p:sp>
            <p:nvSpPr>
              <p:cNvPr id="61541" name="Rectangle 101"/>
              <p:cNvSpPr>
                <a:spLocks noChangeArrowheads="1"/>
              </p:cNvSpPr>
              <p:nvPr/>
            </p:nvSpPr>
            <p:spPr bwMode="auto">
              <a:xfrm>
                <a:off x="4362" y="1176"/>
                <a:ext cx="252" cy="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fontAlgn="b" hangingPunct="0">
                  <a:spcBef>
                    <a:spcPct val="20000"/>
                  </a:spcBef>
                  <a:buClr>
                    <a:srgbClr val="FF6600"/>
                  </a:buClr>
                  <a:buSzPct val="110000"/>
                  <a:buFont typeface="Wingdings" pitchFamily="2" charset="2"/>
                  <a:buChar char="n"/>
                  <a:defRPr sz="2800">
                    <a:solidFill>
                      <a:srgbClr val="000099"/>
                    </a:solidFill>
                    <a:latin typeface="Verdan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009900"/>
                  </a:buClr>
                  <a:buSzPct val="11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00FF"/>
                  </a:buClr>
                  <a:buSzPct val="110000"/>
                  <a:buFont typeface="Wingdings" pitchFamily="2" charset="2"/>
                  <a:buChar char="Ø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buFont typeface="Wingdings" pitchFamily="2" charset="2"/>
                  <a:buNone/>
                </a:pPr>
                <a:endParaRPr lang="zh-CN" altLang="en-US" sz="7200">
                  <a:ea typeface="黑体" pitchFamily="49" charset="-122"/>
                </a:endParaRPr>
              </a:p>
            </p:txBody>
          </p:sp>
          <p:sp>
            <p:nvSpPr>
              <p:cNvPr id="61542" name="Rectangle 102"/>
              <p:cNvSpPr>
                <a:spLocks noChangeArrowheads="1"/>
              </p:cNvSpPr>
              <p:nvPr/>
            </p:nvSpPr>
            <p:spPr bwMode="auto">
              <a:xfrm>
                <a:off x="4322" y="1112"/>
                <a:ext cx="321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defTabSz="762000" eaLnBrk="0" fontAlgn="b" hangingPunct="0">
                  <a:spcBef>
                    <a:spcPct val="20000"/>
                  </a:spcBef>
                  <a:buClr>
                    <a:srgbClr val="FF6600"/>
                  </a:buClr>
                  <a:buSzPct val="110000"/>
                  <a:buFont typeface="Wingdings" pitchFamily="2" charset="2"/>
                  <a:buChar char="n"/>
                  <a:defRPr sz="2800">
                    <a:solidFill>
                      <a:srgbClr val="000099"/>
                    </a:solidFill>
                    <a:latin typeface="Verdana" pitchFamily="34" charset="0"/>
                  </a:defRPr>
                </a:lvl1pPr>
                <a:lvl2pPr marL="742950" indent="-285750" defTabSz="762000" eaLnBrk="0" hangingPunct="0">
                  <a:spcBef>
                    <a:spcPct val="20000"/>
                  </a:spcBef>
                  <a:buClr>
                    <a:srgbClr val="009900"/>
                  </a:buClr>
                  <a:buSzPct val="11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 defTabSz="762000" eaLnBrk="0" hangingPunct="0">
                  <a:spcBef>
                    <a:spcPct val="20000"/>
                  </a:spcBef>
                  <a:buClr>
                    <a:srgbClr val="0000FF"/>
                  </a:buClr>
                  <a:buSzPct val="110000"/>
                  <a:buFont typeface="Wingdings" pitchFamily="2" charset="2"/>
                  <a:buChar char="Ø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 defTabSz="7620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7620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800" i="1">
                    <a:solidFill>
                      <a:srgbClr val="333399"/>
                    </a:solidFill>
                    <a:latin typeface="Arial" pitchFamily="34" charset="0"/>
                    <a:ea typeface="黑体" pitchFamily="49" charset="-122"/>
                  </a:rPr>
                  <a:t>t</a:t>
                </a:r>
                <a:r>
                  <a:rPr kumimoji="1" lang="en-US" altLang="zh-CN" sz="1800" i="1" baseline="-12000">
                    <a:solidFill>
                      <a:srgbClr val="333399"/>
                    </a:solidFill>
                    <a:latin typeface="Arial" pitchFamily="34" charset="0"/>
                    <a:ea typeface="黑体" pitchFamily="49" charset="-122"/>
                  </a:rPr>
                  <a:t>out</a:t>
                </a:r>
              </a:p>
            </p:txBody>
          </p:sp>
        </p:grpSp>
        <p:sp>
          <p:nvSpPr>
            <p:cNvPr id="61533" name="Freeform 103"/>
            <p:cNvSpPr>
              <a:spLocks/>
            </p:cNvSpPr>
            <p:nvPr/>
          </p:nvSpPr>
          <p:spPr bwMode="auto">
            <a:xfrm>
              <a:off x="5066" y="2153"/>
              <a:ext cx="17" cy="155"/>
            </a:xfrm>
            <a:custGeom>
              <a:avLst/>
              <a:gdLst>
                <a:gd name="T0" fmla="*/ 4 w 19"/>
                <a:gd name="T1" fmla="*/ 0 h 169"/>
                <a:gd name="T2" fmla="*/ 4 w 19"/>
                <a:gd name="T3" fmla="*/ 6 h 169"/>
                <a:gd name="T4" fmla="*/ 4 w 19"/>
                <a:gd name="T5" fmla="*/ 10 h 169"/>
                <a:gd name="T6" fmla="*/ 4 w 19"/>
                <a:gd name="T7" fmla="*/ 15 h 169"/>
                <a:gd name="T8" fmla="*/ 4 w 19"/>
                <a:gd name="T9" fmla="*/ 19 h 169"/>
                <a:gd name="T10" fmla="*/ 4 w 19"/>
                <a:gd name="T11" fmla="*/ 24 h 169"/>
                <a:gd name="T12" fmla="*/ 4 w 19"/>
                <a:gd name="T13" fmla="*/ 28 h 169"/>
                <a:gd name="T14" fmla="*/ 4 w 19"/>
                <a:gd name="T15" fmla="*/ 33 h 169"/>
                <a:gd name="T16" fmla="*/ 0 w 19"/>
                <a:gd name="T17" fmla="*/ 38 h 169"/>
                <a:gd name="T18" fmla="*/ 0 w 19"/>
                <a:gd name="T19" fmla="*/ 42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" h="169">
                  <a:moveTo>
                    <a:pt x="18" y="0"/>
                  </a:moveTo>
                  <a:lnTo>
                    <a:pt x="14" y="19"/>
                  </a:lnTo>
                  <a:lnTo>
                    <a:pt x="14" y="37"/>
                  </a:lnTo>
                  <a:lnTo>
                    <a:pt x="14" y="56"/>
                  </a:lnTo>
                  <a:lnTo>
                    <a:pt x="14" y="75"/>
                  </a:lnTo>
                  <a:lnTo>
                    <a:pt x="14" y="93"/>
                  </a:lnTo>
                  <a:lnTo>
                    <a:pt x="9" y="112"/>
                  </a:lnTo>
                  <a:lnTo>
                    <a:pt x="5" y="131"/>
                  </a:lnTo>
                  <a:lnTo>
                    <a:pt x="0" y="149"/>
                  </a:lnTo>
                  <a:lnTo>
                    <a:pt x="0" y="168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34" name="Line 104"/>
            <p:cNvSpPr>
              <a:spLocks noChangeShapeType="1"/>
            </p:cNvSpPr>
            <p:nvPr/>
          </p:nvSpPr>
          <p:spPr bwMode="auto">
            <a:xfrm>
              <a:off x="4751" y="1494"/>
              <a:ext cx="0" cy="18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35" name="Line 105"/>
            <p:cNvSpPr>
              <a:spLocks noChangeShapeType="1"/>
            </p:cNvSpPr>
            <p:nvPr/>
          </p:nvSpPr>
          <p:spPr bwMode="auto">
            <a:xfrm>
              <a:off x="4747" y="2412"/>
              <a:ext cx="705" cy="1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36" name="Line 106"/>
            <p:cNvSpPr>
              <a:spLocks noChangeShapeType="1"/>
            </p:cNvSpPr>
            <p:nvPr/>
          </p:nvSpPr>
          <p:spPr bwMode="auto">
            <a:xfrm>
              <a:off x="5482" y="2671"/>
              <a:ext cx="87" cy="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37" name="Line 107"/>
            <p:cNvSpPr>
              <a:spLocks noChangeShapeType="1"/>
            </p:cNvSpPr>
            <p:nvPr/>
          </p:nvSpPr>
          <p:spPr bwMode="auto">
            <a:xfrm rot="16200000">
              <a:off x="5482" y="2671"/>
              <a:ext cx="88" cy="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38" name="Line 108"/>
            <p:cNvSpPr>
              <a:spLocks noChangeShapeType="1"/>
            </p:cNvSpPr>
            <p:nvPr/>
          </p:nvSpPr>
          <p:spPr bwMode="auto">
            <a:xfrm>
              <a:off x="4759" y="1893"/>
              <a:ext cx="696" cy="12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39" name="AutoShape 109"/>
            <p:cNvSpPr>
              <a:spLocks noChangeArrowheads="1"/>
            </p:cNvSpPr>
            <p:nvPr/>
          </p:nvSpPr>
          <p:spPr bwMode="auto">
            <a:xfrm rot="1163935">
              <a:off x="4736" y="1885"/>
              <a:ext cx="488" cy="661"/>
            </a:xfrm>
            <a:prstGeom prst="irregularSeal2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endParaRPr lang="zh-CN" altLang="en-US" sz="7200">
                <a:ea typeface="黑体" pitchFamily="49" charset="-122"/>
              </a:endParaRPr>
            </a:p>
          </p:txBody>
        </p:sp>
        <p:sp>
          <p:nvSpPr>
            <p:cNvPr id="61540" name="Rectangle 110"/>
            <p:cNvSpPr>
              <a:spLocks noChangeArrowheads="1"/>
            </p:cNvSpPr>
            <p:nvPr/>
          </p:nvSpPr>
          <p:spPr bwMode="auto">
            <a:xfrm>
              <a:off x="4828" y="2010"/>
              <a:ext cx="42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Lost </a:t>
              </a:r>
            </a:p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 ！</a:t>
              </a:r>
            </a:p>
          </p:txBody>
        </p:sp>
      </p:grpSp>
      <p:grpSp>
        <p:nvGrpSpPr>
          <p:cNvPr id="737391" name="Group 111"/>
          <p:cNvGrpSpPr>
            <a:grpSpLocks/>
          </p:cNvGrpSpPr>
          <p:nvPr/>
        </p:nvGrpSpPr>
        <p:grpSpPr bwMode="auto">
          <a:xfrm>
            <a:off x="2503488" y="1295400"/>
            <a:ext cx="2060575" cy="3844925"/>
            <a:chOff x="1578" y="1299"/>
            <a:chExt cx="1298" cy="2422"/>
          </a:xfrm>
        </p:grpSpPr>
        <p:sp>
          <p:nvSpPr>
            <p:cNvPr id="61473" name="Freeform 112"/>
            <p:cNvSpPr>
              <a:spLocks/>
            </p:cNvSpPr>
            <p:nvPr/>
          </p:nvSpPr>
          <p:spPr bwMode="auto">
            <a:xfrm>
              <a:off x="1793" y="1574"/>
              <a:ext cx="691" cy="450"/>
            </a:xfrm>
            <a:custGeom>
              <a:avLst/>
              <a:gdLst>
                <a:gd name="T0" fmla="*/ 0 w 769"/>
                <a:gd name="T1" fmla="*/ 0 h 466"/>
                <a:gd name="T2" fmla="*/ 138 w 769"/>
                <a:gd name="T3" fmla="*/ 83 h 466"/>
                <a:gd name="T4" fmla="*/ 138 w 769"/>
                <a:gd name="T5" fmla="*/ 266 h 466"/>
                <a:gd name="T6" fmla="*/ 0 w 769"/>
                <a:gd name="T7" fmla="*/ 183 h 466"/>
                <a:gd name="T8" fmla="*/ 0 w 769"/>
                <a:gd name="T9" fmla="*/ 0 h 4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69" h="466">
                  <a:moveTo>
                    <a:pt x="0" y="0"/>
                  </a:moveTo>
                  <a:lnTo>
                    <a:pt x="768" y="145"/>
                  </a:lnTo>
                  <a:lnTo>
                    <a:pt x="768" y="465"/>
                  </a:lnTo>
                  <a:lnTo>
                    <a:pt x="0" y="320"/>
                  </a:lnTo>
                  <a:lnTo>
                    <a:pt x="0" y="0"/>
                  </a:lnTo>
                </a:path>
              </a:pathLst>
            </a:cu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74" name="Freeform 113"/>
            <p:cNvSpPr>
              <a:spLocks/>
            </p:cNvSpPr>
            <p:nvPr/>
          </p:nvSpPr>
          <p:spPr bwMode="auto">
            <a:xfrm>
              <a:off x="1791" y="2420"/>
              <a:ext cx="702" cy="439"/>
            </a:xfrm>
            <a:custGeom>
              <a:avLst/>
              <a:gdLst>
                <a:gd name="T0" fmla="*/ 0 w 769"/>
                <a:gd name="T1" fmla="*/ 0 h 466"/>
                <a:gd name="T2" fmla="*/ 179 w 769"/>
                <a:gd name="T3" fmla="*/ 56 h 466"/>
                <a:gd name="T4" fmla="*/ 179 w 769"/>
                <a:gd name="T5" fmla="*/ 178 h 466"/>
                <a:gd name="T6" fmla="*/ 0 w 769"/>
                <a:gd name="T7" fmla="*/ 122 h 466"/>
                <a:gd name="T8" fmla="*/ 0 w 769"/>
                <a:gd name="T9" fmla="*/ 0 h 4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69" h="466">
                  <a:moveTo>
                    <a:pt x="0" y="0"/>
                  </a:moveTo>
                  <a:lnTo>
                    <a:pt x="768" y="145"/>
                  </a:lnTo>
                  <a:lnTo>
                    <a:pt x="768" y="465"/>
                  </a:lnTo>
                  <a:lnTo>
                    <a:pt x="0" y="320"/>
                  </a:lnTo>
                  <a:lnTo>
                    <a:pt x="0" y="0"/>
                  </a:lnTo>
                </a:path>
              </a:pathLst>
            </a:cu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75" name="Line 114"/>
            <p:cNvSpPr>
              <a:spLocks noChangeShapeType="1"/>
            </p:cNvSpPr>
            <p:nvPr/>
          </p:nvSpPr>
          <p:spPr bwMode="auto">
            <a:xfrm>
              <a:off x="2492" y="1488"/>
              <a:ext cx="0" cy="18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6" name="Rectangle 115"/>
            <p:cNvSpPr>
              <a:spLocks noChangeArrowheads="1"/>
            </p:cNvSpPr>
            <p:nvPr/>
          </p:nvSpPr>
          <p:spPr bwMode="auto">
            <a:xfrm>
              <a:off x="1677" y="129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A</a:t>
              </a:r>
            </a:p>
          </p:txBody>
        </p:sp>
        <p:sp>
          <p:nvSpPr>
            <p:cNvPr id="61477" name="Rectangle 116"/>
            <p:cNvSpPr>
              <a:spLocks noChangeArrowheads="1"/>
            </p:cNvSpPr>
            <p:nvPr/>
          </p:nvSpPr>
          <p:spPr bwMode="auto">
            <a:xfrm>
              <a:off x="2396" y="129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B</a:t>
              </a:r>
            </a:p>
          </p:txBody>
        </p:sp>
        <p:sp>
          <p:nvSpPr>
            <p:cNvPr id="61478" name="Line 117"/>
            <p:cNvSpPr>
              <a:spLocks noChangeShapeType="1"/>
            </p:cNvSpPr>
            <p:nvPr/>
          </p:nvSpPr>
          <p:spPr bwMode="auto">
            <a:xfrm>
              <a:off x="1785" y="1571"/>
              <a:ext cx="705" cy="1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9" name="Line 118"/>
            <p:cNvSpPr>
              <a:spLocks noChangeShapeType="1"/>
            </p:cNvSpPr>
            <p:nvPr/>
          </p:nvSpPr>
          <p:spPr bwMode="auto">
            <a:xfrm>
              <a:off x="1793" y="1899"/>
              <a:ext cx="697" cy="1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1480" name="Group 119"/>
            <p:cNvGrpSpPr>
              <a:grpSpLocks/>
            </p:cNvGrpSpPr>
            <p:nvPr/>
          </p:nvGrpSpPr>
          <p:grpSpPr bwMode="auto">
            <a:xfrm>
              <a:off x="1804" y="1685"/>
              <a:ext cx="500" cy="231"/>
              <a:chOff x="1791" y="765"/>
              <a:chExt cx="554" cy="250"/>
            </a:xfrm>
          </p:grpSpPr>
          <p:sp>
            <p:nvSpPr>
              <p:cNvPr id="61504" name="Freeform 120"/>
              <p:cNvSpPr>
                <a:spLocks/>
              </p:cNvSpPr>
              <p:nvPr/>
            </p:nvSpPr>
            <p:spPr bwMode="auto">
              <a:xfrm>
                <a:off x="1836" y="774"/>
                <a:ext cx="445" cy="187"/>
              </a:xfrm>
              <a:custGeom>
                <a:avLst/>
                <a:gdLst>
                  <a:gd name="T0" fmla="*/ 6 w 445"/>
                  <a:gd name="T1" fmla="*/ 0 h 187"/>
                  <a:gd name="T2" fmla="*/ 444 w 445"/>
                  <a:gd name="T3" fmla="*/ 60 h 187"/>
                  <a:gd name="T4" fmla="*/ 444 w 445"/>
                  <a:gd name="T5" fmla="*/ 186 h 187"/>
                  <a:gd name="T6" fmla="*/ 0 w 445"/>
                  <a:gd name="T7" fmla="*/ 120 h 187"/>
                  <a:gd name="T8" fmla="*/ 6 w 445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5" h="187">
                    <a:moveTo>
                      <a:pt x="6" y="0"/>
                    </a:moveTo>
                    <a:lnTo>
                      <a:pt x="444" y="60"/>
                    </a:lnTo>
                    <a:lnTo>
                      <a:pt x="444" y="186"/>
                    </a:lnTo>
                    <a:lnTo>
                      <a:pt x="0" y="120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05" name="Rectangle 121"/>
              <p:cNvSpPr>
                <a:spLocks noChangeArrowheads="1"/>
              </p:cNvSpPr>
              <p:nvPr/>
            </p:nvSpPr>
            <p:spPr bwMode="auto">
              <a:xfrm rot="540000">
                <a:off x="1791" y="765"/>
                <a:ext cx="554" cy="25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defTabSz="762000" eaLnBrk="0" fontAlgn="b" hangingPunct="0">
                  <a:spcBef>
                    <a:spcPct val="20000"/>
                  </a:spcBef>
                  <a:buClr>
                    <a:srgbClr val="FF6600"/>
                  </a:buClr>
                  <a:buSzPct val="110000"/>
                  <a:buFont typeface="Wingdings" pitchFamily="2" charset="2"/>
                  <a:buChar char="n"/>
                  <a:defRPr sz="2800">
                    <a:solidFill>
                      <a:srgbClr val="000099"/>
                    </a:solidFill>
                    <a:latin typeface="Verdana" pitchFamily="34" charset="0"/>
                  </a:defRPr>
                </a:lvl1pPr>
                <a:lvl2pPr marL="742950" indent="-285750" defTabSz="762000" eaLnBrk="0" hangingPunct="0">
                  <a:spcBef>
                    <a:spcPct val="20000"/>
                  </a:spcBef>
                  <a:buClr>
                    <a:srgbClr val="009900"/>
                  </a:buClr>
                  <a:buSzPct val="11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 defTabSz="762000" eaLnBrk="0" hangingPunct="0">
                  <a:spcBef>
                    <a:spcPct val="20000"/>
                  </a:spcBef>
                  <a:buClr>
                    <a:srgbClr val="0000FF"/>
                  </a:buClr>
                  <a:buSzPct val="110000"/>
                  <a:buFont typeface="Wingdings" pitchFamily="2" charset="2"/>
                  <a:buChar char="Ø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 defTabSz="7620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7620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800">
                    <a:solidFill>
                      <a:srgbClr val="333399"/>
                    </a:solidFill>
                    <a:latin typeface="Arial" pitchFamily="34" charset="0"/>
                    <a:ea typeface="黑体" pitchFamily="49" charset="-122"/>
                  </a:rPr>
                  <a:t>DATA</a:t>
                </a:r>
              </a:p>
            </p:txBody>
          </p:sp>
        </p:grpSp>
        <p:sp>
          <p:nvSpPr>
            <p:cNvPr id="61481" name="AutoShape 122"/>
            <p:cNvSpPr>
              <a:spLocks noChangeArrowheads="1"/>
            </p:cNvSpPr>
            <p:nvPr/>
          </p:nvSpPr>
          <p:spPr bwMode="auto">
            <a:xfrm rot="480000">
              <a:off x="2310" y="1832"/>
              <a:ext cx="184" cy="61"/>
            </a:xfrm>
            <a:prstGeom prst="rightArrow">
              <a:avLst>
                <a:gd name="adj1" fmla="val 50000"/>
                <a:gd name="adj2" fmla="val 12522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endParaRPr lang="zh-CN" altLang="en-US" sz="7200">
                <a:ea typeface="黑体" pitchFamily="49" charset="-122"/>
              </a:endParaRPr>
            </a:p>
          </p:txBody>
        </p:sp>
        <p:sp>
          <p:nvSpPr>
            <p:cNvPr id="61482" name="Line 123"/>
            <p:cNvSpPr>
              <a:spLocks noChangeShapeType="1"/>
            </p:cNvSpPr>
            <p:nvPr/>
          </p:nvSpPr>
          <p:spPr bwMode="auto">
            <a:xfrm flipH="1">
              <a:off x="1791" y="2092"/>
              <a:ext cx="699" cy="1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83" name="Line 124"/>
            <p:cNvSpPr>
              <a:spLocks noChangeShapeType="1"/>
            </p:cNvSpPr>
            <p:nvPr/>
          </p:nvSpPr>
          <p:spPr bwMode="auto">
            <a:xfrm flipH="1">
              <a:off x="1791" y="2230"/>
              <a:ext cx="704" cy="1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7405" name="Rectangle 125"/>
            <p:cNvSpPr>
              <a:spLocks noChangeArrowheads="1"/>
            </p:cNvSpPr>
            <p:nvPr/>
          </p:nvSpPr>
          <p:spPr bwMode="auto">
            <a:xfrm rot="21060000">
              <a:off x="2076" y="2088"/>
              <a:ext cx="4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fontAlgn="base"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571500" defTabSz="762000" fontAlgn="base"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defTabSz="762000" fontAlgn="base"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714500" defTabSz="762000" fontAlgn="base"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286000" defTabSz="762000" fontAlgn="base">
                <a:spcBef>
                  <a:spcPct val="0"/>
                </a:spcBef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0" hangingPunct="0">
                <a:defRPr/>
              </a:pPr>
              <a:r>
                <a:rPr kumimoji="1" lang="en-US" altLang="zh-CN" sz="1800">
                  <a:solidFill>
                    <a:srgbClr val="33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黑体" pitchFamily="49" charset="-122"/>
                </a:rPr>
                <a:t>NAK</a:t>
              </a:r>
            </a:p>
          </p:txBody>
        </p:sp>
        <p:sp>
          <p:nvSpPr>
            <p:cNvPr id="61485" name="Line 126"/>
            <p:cNvSpPr>
              <a:spLocks noChangeShapeType="1"/>
            </p:cNvSpPr>
            <p:nvPr/>
          </p:nvSpPr>
          <p:spPr bwMode="auto">
            <a:xfrm>
              <a:off x="1782" y="2412"/>
              <a:ext cx="705" cy="1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86" name="Line 127"/>
            <p:cNvSpPr>
              <a:spLocks noChangeShapeType="1"/>
            </p:cNvSpPr>
            <p:nvPr/>
          </p:nvSpPr>
          <p:spPr bwMode="auto">
            <a:xfrm>
              <a:off x="1791" y="2740"/>
              <a:ext cx="696" cy="1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1487" name="Group 128"/>
            <p:cNvGrpSpPr>
              <a:grpSpLocks/>
            </p:cNvGrpSpPr>
            <p:nvPr/>
          </p:nvGrpSpPr>
          <p:grpSpPr bwMode="auto">
            <a:xfrm>
              <a:off x="1811" y="2502"/>
              <a:ext cx="500" cy="231"/>
              <a:chOff x="1774" y="1679"/>
              <a:chExt cx="556" cy="250"/>
            </a:xfrm>
          </p:grpSpPr>
          <p:sp>
            <p:nvSpPr>
              <p:cNvPr id="61502" name="Freeform 129"/>
              <p:cNvSpPr>
                <a:spLocks/>
              </p:cNvSpPr>
              <p:nvPr/>
            </p:nvSpPr>
            <p:spPr bwMode="auto">
              <a:xfrm>
                <a:off x="1821" y="1689"/>
                <a:ext cx="445" cy="187"/>
              </a:xfrm>
              <a:custGeom>
                <a:avLst/>
                <a:gdLst>
                  <a:gd name="T0" fmla="*/ 6 w 445"/>
                  <a:gd name="T1" fmla="*/ 0 h 187"/>
                  <a:gd name="T2" fmla="*/ 444 w 445"/>
                  <a:gd name="T3" fmla="*/ 60 h 187"/>
                  <a:gd name="T4" fmla="*/ 444 w 445"/>
                  <a:gd name="T5" fmla="*/ 186 h 187"/>
                  <a:gd name="T6" fmla="*/ 0 w 445"/>
                  <a:gd name="T7" fmla="*/ 120 h 187"/>
                  <a:gd name="T8" fmla="*/ 6 w 445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5" h="187">
                    <a:moveTo>
                      <a:pt x="6" y="0"/>
                    </a:moveTo>
                    <a:lnTo>
                      <a:pt x="444" y="60"/>
                    </a:lnTo>
                    <a:lnTo>
                      <a:pt x="444" y="186"/>
                    </a:lnTo>
                    <a:lnTo>
                      <a:pt x="0" y="120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03" name="Rectangle 130"/>
              <p:cNvSpPr>
                <a:spLocks noChangeArrowheads="1"/>
              </p:cNvSpPr>
              <p:nvPr/>
            </p:nvSpPr>
            <p:spPr bwMode="auto">
              <a:xfrm rot="540000">
                <a:off x="1774" y="1679"/>
                <a:ext cx="556" cy="25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defTabSz="762000" eaLnBrk="0" fontAlgn="b" hangingPunct="0">
                  <a:spcBef>
                    <a:spcPct val="20000"/>
                  </a:spcBef>
                  <a:buClr>
                    <a:srgbClr val="FF6600"/>
                  </a:buClr>
                  <a:buSzPct val="110000"/>
                  <a:buFont typeface="Wingdings" pitchFamily="2" charset="2"/>
                  <a:buChar char="n"/>
                  <a:defRPr sz="2800">
                    <a:solidFill>
                      <a:srgbClr val="000099"/>
                    </a:solidFill>
                    <a:latin typeface="Verdana" pitchFamily="34" charset="0"/>
                  </a:defRPr>
                </a:lvl1pPr>
                <a:lvl2pPr marL="742950" indent="-285750" defTabSz="762000" eaLnBrk="0" hangingPunct="0">
                  <a:spcBef>
                    <a:spcPct val="20000"/>
                  </a:spcBef>
                  <a:buClr>
                    <a:srgbClr val="009900"/>
                  </a:buClr>
                  <a:buSzPct val="11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 defTabSz="762000" eaLnBrk="0" hangingPunct="0">
                  <a:spcBef>
                    <a:spcPct val="20000"/>
                  </a:spcBef>
                  <a:buClr>
                    <a:srgbClr val="0000FF"/>
                  </a:buClr>
                  <a:buSzPct val="110000"/>
                  <a:buFont typeface="Wingdings" pitchFamily="2" charset="2"/>
                  <a:buChar char="Ø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 defTabSz="7620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7620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800" i="1">
                    <a:solidFill>
                      <a:srgbClr val="FF0000"/>
                    </a:solidFill>
                    <a:latin typeface="Arial" pitchFamily="34" charset="0"/>
                    <a:ea typeface="黑体" pitchFamily="49" charset="-122"/>
                  </a:rPr>
                  <a:t>DATA</a:t>
                </a:r>
              </a:p>
            </p:txBody>
          </p:sp>
        </p:grpSp>
        <p:sp>
          <p:nvSpPr>
            <p:cNvPr id="61488" name="AutoShape 131"/>
            <p:cNvSpPr>
              <a:spLocks noChangeArrowheads="1"/>
            </p:cNvSpPr>
            <p:nvPr/>
          </p:nvSpPr>
          <p:spPr bwMode="auto">
            <a:xfrm rot="480000">
              <a:off x="2307" y="2661"/>
              <a:ext cx="184" cy="61"/>
            </a:xfrm>
            <a:prstGeom prst="rightArrow">
              <a:avLst>
                <a:gd name="adj1" fmla="val 50000"/>
                <a:gd name="adj2" fmla="val 12522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endParaRPr lang="zh-CN" altLang="en-US" sz="7200">
                <a:ea typeface="黑体" pitchFamily="49" charset="-122"/>
              </a:endParaRPr>
            </a:p>
          </p:txBody>
        </p:sp>
        <p:sp>
          <p:nvSpPr>
            <p:cNvPr id="61489" name="Line 132"/>
            <p:cNvSpPr>
              <a:spLocks noChangeShapeType="1"/>
            </p:cNvSpPr>
            <p:nvPr/>
          </p:nvSpPr>
          <p:spPr bwMode="auto">
            <a:xfrm>
              <a:off x="2502" y="287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90" name="Rectangle 133"/>
            <p:cNvSpPr>
              <a:spLocks noChangeArrowheads="1"/>
            </p:cNvSpPr>
            <p:nvPr/>
          </p:nvSpPr>
          <p:spPr bwMode="auto">
            <a:xfrm>
              <a:off x="2529" y="2871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61491" name="Line 134"/>
            <p:cNvSpPr>
              <a:spLocks noChangeShapeType="1"/>
            </p:cNvSpPr>
            <p:nvPr/>
          </p:nvSpPr>
          <p:spPr bwMode="auto">
            <a:xfrm flipH="1">
              <a:off x="1787" y="2933"/>
              <a:ext cx="700" cy="1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92" name="Line 135"/>
            <p:cNvSpPr>
              <a:spLocks noChangeShapeType="1"/>
            </p:cNvSpPr>
            <p:nvPr/>
          </p:nvSpPr>
          <p:spPr bwMode="auto">
            <a:xfrm flipH="1">
              <a:off x="1787" y="3070"/>
              <a:ext cx="705" cy="1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93" name="Rectangle 136"/>
            <p:cNvSpPr>
              <a:spLocks noChangeArrowheads="1"/>
            </p:cNvSpPr>
            <p:nvPr/>
          </p:nvSpPr>
          <p:spPr bwMode="auto">
            <a:xfrm rot="21060000">
              <a:off x="2069" y="2927"/>
              <a:ext cx="412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ACK</a:t>
              </a:r>
            </a:p>
          </p:txBody>
        </p:sp>
        <p:sp>
          <p:nvSpPr>
            <p:cNvPr id="61494" name="Line 137"/>
            <p:cNvSpPr>
              <a:spLocks noChangeShapeType="1"/>
            </p:cNvSpPr>
            <p:nvPr/>
          </p:nvSpPr>
          <p:spPr bwMode="auto">
            <a:xfrm flipV="1">
              <a:off x="1866" y="2227"/>
              <a:ext cx="235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95" name="Line 138"/>
            <p:cNvSpPr>
              <a:spLocks noChangeShapeType="1"/>
            </p:cNvSpPr>
            <p:nvPr/>
          </p:nvSpPr>
          <p:spPr bwMode="auto">
            <a:xfrm flipV="1">
              <a:off x="1880" y="3070"/>
              <a:ext cx="245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96" name="Rectangle 139"/>
            <p:cNvSpPr>
              <a:spLocks noChangeArrowheads="1"/>
            </p:cNvSpPr>
            <p:nvPr/>
          </p:nvSpPr>
          <p:spPr bwMode="auto">
            <a:xfrm>
              <a:off x="1611" y="3490"/>
              <a:ext cx="9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latin typeface="Arial" pitchFamily="34" charset="0"/>
                  <a:ea typeface="黑体" pitchFamily="49" charset="-122"/>
                </a:rPr>
                <a:t>(b) Data Error</a:t>
              </a:r>
              <a:endParaRPr kumimoji="1" lang="zh-CN" altLang="en-US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61497" name="Rectangle 140"/>
            <p:cNvSpPr>
              <a:spLocks noChangeArrowheads="1"/>
            </p:cNvSpPr>
            <p:nvPr/>
          </p:nvSpPr>
          <p:spPr bwMode="auto">
            <a:xfrm>
              <a:off x="1578" y="2411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fontAlgn="b" hangingPunct="0">
                <a:spcBef>
                  <a:spcPct val="20000"/>
                </a:spcBef>
                <a:buClr>
                  <a:srgbClr val="FF6600"/>
                </a:buClr>
                <a:buSzPct val="110000"/>
                <a:buFont typeface="Wingdings" pitchFamily="2" charset="2"/>
                <a:buChar char="n"/>
                <a:defRPr sz="2800">
                  <a:solidFill>
                    <a:srgbClr val="000099"/>
                  </a:solidFill>
                  <a:latin typeface="Verdana" pitchFamily="34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009900"/>
                </a:buClr>
                <a:buSzPct val="11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10000"/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1800">
                <a:solidFill>
                  <a:srgbClr val="333399"/>
                </a:solidFill>
                <a:latin typeface="Arial" pitchFamily="34" charset="0"/>
                <a:ea typeface="黑体" pitchFamily="49" charset="-122"/>
              </a:endParaRPr>
            </a:p>
          </p:txBody>
        </p:sp>
        <p:grpSp>
          <p:nvGrpSpPr>
            <p:cNvPr id="61498" name="Group 141"/>
            <p:cNvGrpSpPr>
              <a:grpSpLocks/>
            </p:cNvGrpSpPr>
            <p:nvPr/>
          </p:nvGrpSpPr>
          <p:grpSpPr bwMode="auto">
            <a:xfrm>
              <a:off x="2444" y="1516"/>
              <a:ext cx="432" cy="593"/>
              <a:chOff x="2496" y="624"/>
              <a:chExt cx="480" cy="645"/>
            </a:xfrm>
          </p:grpSpPr>
          <p:sp>
            <p:nvSpPr>
              <p:cNvPr id="61500" name="AutoShape 142"/>
              <p:cNvSpPr>
                <a:spLocks noChangeArrowheads="1"/>
              </p:cNvSpPr>
              <p:nvPr/>
            </p:nvSpPr>
            <p:spPr bwMode="auto">
              <a:xfrm rot="1506054">
                <a:off x="2496" y="624"/>
                <a:ext cx="480" cy="645"/>
              </a:xfrm>
              <a:prstGeom prst="irregularSeal2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fontAlgn="b" hangingPunct="0">
                  <a:spcBef>
                    <a:spcPct val="20000"/>
                  </a:spcBef>
                  <a:buClr>
                    <a:srgbClr val="FF6600"/>
                  </a:buClr>
                  <a:buSzPct val="110000"/>
                  <a:buFont typeface="Wingdings" pitchFamily="2" charset="2"/>
                  <a:buChar char="n"/>
                  <a:defRPr sz="2800">
                    <a:solidFill>
                      <a:srgbClr val="000099"/>
                    </a:solidFill>
                    <a:latin typeface="Verdan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009900"/>
                  </a:buClr>
                  <a:buSzPct val="11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00FF"/>
                  </a:buClr>
                  <a:buSzPct val="110000"/>
                  <a:buFont typeface="Wingdings" pitchFamily="2" charset="2"/>
                  <a:buChar char="Ø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buFont typeface="Wingdings" pitchFamily="2" charset="2"/>
                  <a:buNone/>
                </a:pPr>
                <a:endParaRPr lang="zh-CN" altLang="en-US" sz="7200">
                  <a:ea typeface="黑体" pitchFamily="49" charset="-122"/>
                </a:endParaRPr>
              </a:p>
            </p:txBody>
          </p:sp>
          <p:sp>
            <p:nvSpPr>
              <p:cNvPr id="61501" name="Rectangle 143"/>
              <p:cNvSpPr>
                <a:spLocks noChangeArrowheads="1"/>
              </p:cNvSpPr>
              <p:nvPr/>
            </p:nvSpPr>
            <p:spPr bwMode="auto">
              <a:xfrm>
                <a:off x="2544" y="823"/>
                <a:ext cx="342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defTabSz="762000" eaLnBrk="0" fontAlgn="b" hangingPunct="0">
                  <a:spcBef>
                    <a:spcPct val="20000"/>
                  </a:spcBef>
                  <a:buClr>
                    <a:srgbClr val="FF6600"/>
                  </a:buClr>
                  <a:buSzPct val="110000"/>
                  <a:buFont typeface="Wingdings" pitchFamily="2" charset="2"/>
                  <a:buChar char="n"/>
                  <a:defRPr sz="2800">
                    <a:solidFill>
                      <a:srgbClr val="000099"/>
                    </a:solidFill>
                    <a:latin typeface="Verdana" pitchFamily="34" charset="0"/>
                  </a:defRPr>
                </a:lvl1pPr>
                <a:lvl2pPr marL="742950" indent="-285750" defTabSz="762000" eaLnBrk="0" hangingPunct="0">
                  <a:spcBef>
                    <a:spcPct val="20000"/>
                  </a:spcBef>
                  <a:buClr>
                    <a:srgbClr val="009900"/>
                  </a:buClr>
                  <a:buSzPct val="110000"/>
                  <a:buFont typeface="Wingdings" pitchFamily="2" charset="2"/>
                  <a:buChar char="u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 defTabSz="762000" eaLnBrk="0" hangingPunct="0">
                  <a:spcBef>
                    <a:spcPct val="20000"/>
                  </a:spcBef>
                  <a:buClr>
                    <a:srgbClr val="0000FF"/>
                  </a:buClr>
                  <a:buSzPct val="110000"/>
                  <a:buFont typeface="Wingdings" pitchFamily="2" charset="2"/>
                  <a:buChar char="Ø"/>
                  <a:defRPr sz="2400"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 defTabSz="7620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defTabSz="762000" eaLnBrk="0" hangingPunct="0">
                  <a:spcBef>
                    <a:spcPct val="20000"/>
                  </a:spcBef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11000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800">
                    <a:solidFill>
                      <a:srgbClr val="333399"/>
                    </a:solidFill>
                    <a:latin typeface="Arial" pitchFamily="34" charset="0"/>
                    <a:ea typeface="黑体" pitchFamily="49" charset="-122"/>
                  </a:rPr>
                  <a:t>Err</a:t>
                </a:r>
              </a:p>
            </p:txBody>
          </p:sp>
        </p:grpSp>
        <p:sp>
          <p:nvSpPr>
            <p:cNvPr id="61499" name="Line 144"/>
            <p:cNvSpPr>
              <a:spLocks noChangeShapeType="1"/>
            </p:cNvSpPr>
            <p:nvPr/>
          </p:nvSpPr>
          <p:spPr bwMode="auto">
            <a:xfrm>
              <a:off x="1785" y="1494"/>
              <a:ext cx="0" cy="18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Problems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71563"/>
            <a:ext cx="9144000" cy="5541962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Case 1: Protocol failed on receiver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The network layer on A gives packet 1 to its data link layer. The packet is correctly received at B and passed to the network layer on B. B sends an ACK frame back to A.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The </a:t>
            </a: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ACK gets lost</a:t>
            </a:r>
            <a:r>
              <a:rPr lang="en-US" altLang="zh-CN">
                <a:ea typeface="宋体" pitchFamily="2" charset="-122"/>
              </a:rPr>
              <a:t> completely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The data link layer on A eventually times out. Not having received an acknowledgement, it sends the frame containing </a:t>
            </a:r>
            <a:r>
              <a:rPr lang="en-US" altLang="zh-CN">
                <a:solidFill>
                  <a:srgbClr val="009900"/>
                </a:solidFill>
                <a:ea typeface="宋体" pitchFamily="2" charset="-122"/>
              </a:rPr>
              <a:t>packet 1 again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The duplicate frame also arrives B and is passed to the network layer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Case 2: Protocol failed on Sender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A delayed ACK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Verdana" pitchFamily="34" charset="0"/>
                <a:ea typeface="黑体" pitchFamily="49" charset="-122"/>
              </a:rPr>
              <a:t>Functions of the Data Link Layer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0375" y="976313"/>
            <a:ext cx="8518525" cy="4873625"/>
          </a:xfrm>
        </p:spPr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Provide service interface to the network layer</a:t>
            </a:r>
          </a:p>
          <a:p>
            <a:pPr eaLnBrk="1" hangingPunct="1"/>
            <a:r>
              <a:rPr lang="en-US" altLang="zh-CN">
                <a:ea typeface="黑体" pitchFamily="49" charset="-122"/>
              </a:rPr>
              <a:t>Dealing with transmission errors</a:t>
            </a:r>
          </a:p>
          <a:p>
            <a:pPr eaLnBrk="1" hangingPunct="1"/>
            <a:r>
              <a:rPr lang="en-US" altLang="zh-CN">
                <a:ea typeface="黑体" pitchFamily="49" charset="-122"/>
              </a:rPr>
              <a:t>Regulating data flow</a:t>
            </a:r>
          </a:p>
          <a:p>
            <a:pPr lvl="1" eaLnBrk="1" hangingPunct="1"/>
            <a:r>
              <a:rPr lang="en-US" altLang="zh-CN">
                <a:ea typeface="黑体" pitchFamily="49" charset="-122"/>
              </a:rPr>
              <a:t>Slow receivers not swamped by fast senders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Sequence Number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46138"/>
            <a:ext cx="9144000" cy="5367337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Distinguish a frame that it is seeing for the </a:t>
            </a:r>
            <a:r>
              <a:rPr lang="en-US" altLang="zh-CN" u="sng">
                <a:solidFill>
                  <a:srgbClr val="993300"/>
                </a:solidFill>
                <a:ea typeface="宋体" pitchFamily="2" charset="-122"/>
              </a:rPr>
              <a:t>first time</a:t>
            </a:r>
            <a:r>
              <a:rPr lang="en-US" altLang="zh-CN">
                <a:ea typeface="宋体" pitchFamily="2" charset="-122"/>
              </a:rPr>
              <a:t> from </a:t>
            </a:r>
            <a:r>
              <a:rPr lang="en-US" altLang="zh-CN" u="sng">
                <a:solidFill>
                  <a:srgbClr val="993300"/>
                </a:solidFill>
                <a:ea typeface="宋体" pitchFamily="2" charset="-122"/>
              </a:rPr>
              <a:t>a retransmission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Put a sequence number in the header of each frame 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What is the minimum number of bits needed for the sequence number? </a:t>
            </a:r>
          </a:p>
          <a:p>
            <a:pPr lvl="1" eaLnBrk="1" hangingPunct="1"/>
            <a:r>
              <a:rPr lang="zh-CN" altLang="en-US">
                <a:latin typeface="黑体" pitchFamily="49" charset="-122"/>
                <a:ea typeface="黑体" pitchFamily="49" charset="-122"/>
              </a:rPr>
              <a:t>链路层：</a:t>
            </a:r>
            <a:r>
              <a:rPr lang="en-US" altLang="zh-CN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>
                <a:latin typeface="黑体" pitchFamily="49" charset="-122"/>
                <a:ea typeface="黑体" pitchFamily="49" charset="-122"/>
              </a:rPr>
              <a:t>比特，编号空间大小为</a:t>
            </a:r>
            <a:r>
              <a:rPr lang="en-US" altLang="zh-CN">
                <a:latin typeface="黑体" pitchFamily="49" charset="-122"/>
                <a:ea typeface="黑体" pitchFamily="49" charset="-122"/>
              </a:rPr>
              <a:t>2</a:t>
            </a:r>
          </a:p>
          <a:p>
            <a:pPr lvl="1" eaLnBrk="1" hangingPunct="1"/>
            <a:r>
              <a:rPr lang="zh-CN" altLang="en-US">
                <a:latin typeface="黑体" pitchFamily="49" charset="-122"/>
                <a:ea typeface="黑体" pitchFamily="49" charset="-122"/>
              </a:rPr>
              <a:t>传输层：</a:t>
            </a:r>
            <a:r>
              <a:rPr lang="en-US" altLang="zh-CN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>
                <a:latin typeface="黑体" pitchFamily="49" charset="-122"/>
                <a:ea typeface="黑体" pitchFamily="49" charset="-122"/>
              </a:rPr>
              <a:t>比特编号空间太小，需要较大的编号空间使得在编号回卷时，保证同编号的旧帧不可能被缓冲在网络中，如：</a:t>
            </a:r>
            <a:r>
              <a:rPr lang="en-US" altLang="zh-CN">
                <a:latin typeface="黑体" pitchFamily="49" charset="-122"/>
                <a:ea typeface="黑体" pitchFamily="49" charset="-122"/>
              </a:rPr>
              <a:t>TFTP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ChangeArrowheads="1"/>
          </p:cNvSpPr>
          <p:nvPr/>
        </p:nvSpPr>
        <p:spPr bwMode="auto">
          <a:xfrm>
            <a:off x="398463" y="187325"/>
            <a:ext cx="8064500" cy="638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7526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2098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it-IT" sz="2000">
                <a:ea typeface="黑体" pitchFamily="49" charset="-122"/>
              </a:rPr>
              <a:t>从网络层获取一个分组放入</a:t>
            </a:r>
            <a:r>
              <a:rPr lang="en-US" altLang="zh-CN" sz="2000">
                <a:ea typeface="黑体" pitchFamily="49" charset="-122"/>
              </a:rPr>
              <a:t>buffer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>
                <a:ea typeface="黑体" pitchFamily="49" charset="-122"/>
              </a:rPr>
              <a:t>发送</a:t>
            </a:r>
            <a:r>
              <a:rPr lang="en-US" altLang="zh-CN" sz="2000">
                <a:ea typeface="黑体" pitchFamily="49" charset="-122"/>
              </a:rPr>
              <a:t>buffer</a:t>
            </a:r>
            <a:r>
              <a:rPr lang="zh-CN" altLang="en-US" sz="2000">
                <a:ea typeface="黑体" pitchFamily="49" charset="-122"/>
              </a:rPr>
              <a:t>中的数据，新启动定时器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label1: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wait_for_event()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switch (event) 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case </a:t>
            </a:r>
            <a:r>
              <a:rPr lang="zh-CN" altLang="en-US" sz="2000">
                <a:ea typeface="黑体" pitchFamily="49" charset="-122"/>
              </a:rPr>
              <a:t>收到了坏帧</a:t>
            </a:r>
            <a:r>
              <a:rPr lang="en-US" altLang="zh-CN" sz="2000">
                <a:ea typeface="黑体" pitchFamily="49" charset="-122"/>
                <a:sym typeface="Wingdings" pitchFamily="2" charset="2"/>
              </a:rPr>
              <a:t>(</a:t>
            </a:r>
            <a:r>
              <a:rPr lang="zh-CN" altLang="en-US" sz="2000">
                <a:ea typeface="黑体" pitchFamily="49" charset="-122"/>
              </a:rPr>
              <a:t>校验和错</a:t>
            </a:r>
            <a:r>
              <a:rPr lang="en-US" altLang="zh-CN" sz="2000">
                <a:ea typeface="黑体" pitchFamily="49" charset="-122"/>
              </a:rPr>
              <a:t>):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     </a:t>
            </a:r>
            <a:r>
              <a:rPr lang="zh-CN" altLang="en-US" sz="2000">
                <a:ea typeface="黑体" pitchFamily="49" charset="-122"/>
              </a:rPr>
              <a:t>重发缓冲在</a:t>
            </a:r>
            <a:r>
              <a:rPr lang="en-US" altLang="zh-CN" sz="2000">
                <a:ea typeface="黑体" pitchFamily="49" charset="-122"/>
              </a:rPr>
              <a:t>buffer</a:t>
            </a:r>
            <a:r>
              <a:rPr lang="zh-CN" altLang="en-US" sz="2000">
                <a:ea typeface="黑体" pitchFamily="49" charset="-122"/>
              </a:rPr>
              <a:t>里的数据，</a:t>
            </a:r>
            <a:r>
              <a:rPr lang="zh-CN" altLang="en-US" sz="2000">
                <a:solidFill>
                  <a:srgbClr val="993300"/>
                </a:solidFill>
                <a:ea typeface="黑体" pitchFamily="49" charset="-122"/>
              </a:rPr>
              <a:t>重新</a:t>
            </a:r>
            <a:r>
              <a:rPr lang="zh-CN" altLang="en-US" sz="2000">
                <a:ea typeface="黑体" pitchFamily="49" charset="-122"/>
              </a:rPr>
              <a:t>启动定时器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case </a:t>
            </a:r>
            <a:r>
              <a:rPr lang="zh-CN" altLang="en-US" sz="2000">
                <a:ea typeface="黑体" pitchFamily="49" charset="-122"/>
              </a:rPr>
              <a:t>定时器超时：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     </a:t>
            </a:r>
            <a:r>
              <a:rPr lang="zh-CN" altLang="en-US" sz="2000">
                <a:ea typeface="黑体" pitchFamily="49" charset="-122"/>
              </a:rPr>
              <a:t>重发缓冲在</a:t>
            </a:r>
            <a:r>
              <a:rPr lang="en-US" altLang="zh-CN" sz="2000">
                <a:ea typeface="黑体" pitchFamily="49" charset="-122"/>
              </a:rPr>
              <a:t>buffer</a:t>
            </a:r>
            <a:r>
              <a:rPr lang="zh-CN" altLang="en-US" sz="2000">
                <a:ea typeface="黑体" pitchFamily="49" charset="-122"/>
              </a:rPr>
              <a:t>里的数据，</a:t>
            </a:r>
            <a:r>
              <a:rPr lang="zh-CN" altLang="en-US" sz="2000">
                <a:solidFill>
                  <a:srgbClr val="993300"/>
                </a:solidFill>
                <a:ea typeface="黑体" pitchFamily="49" charset="-122"/>
              </a:rPr>
              <a:t>新</a:t>
            </a:r>
            <a:r>
              <a:rPr lang="zh-CN" altLang="en-US" sz="2000">
                <a:ea typeface="黑体" pitchFamily="49" charset="-122"/>
              </a:rPr>
              <a:t>启动定时器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case </a:t>
            </a:r>
            <a:r>
              <a:rPr lang="zh-CN" altLang="en-US" sz="2000">
                <a:ea typeface="黑体" pitchFamily="49" charset="-122"/>
              </a:rPr>
              <a:t>收到校验和正确的帧：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     </a:t>
            </a:r>
            <a:r>
              <a:rPr lang="en-US" altLang="zh-CN" sz="2000" u="sng">
                <a:ea typeface="黑体" pitchFamily="49" charset="-122"/>
              </a:rPr>
              <a:t>if</a:t>
            </a:r>
            <a:r>
              <a:rPr lang="zh-CN" altLang="en-US" sz="2000" u="sng">
                <a:ea typeface="黑体" pitchFamily="49" charset="-122"/>
              </a:rPr>
              <a:t>（</a:t>
            </a:r>
            <a:r>
              <a:rPr lang="en-US" altLang="zh-CN" sz="2000" u="sng">
                <a:ea typeface="黑体" pitchFamily="49" charset="-122"/>
              </a:rPr>
              <a:t>ack</a:t>
            </a:r>
            <a:r>
              <a:rPr lang="zh-CN" altLang="en-US" sz="2000" u="sng">
                <a:ea typeface="黑体" pitchFamily="49" charset="-122"/>
              </a:rPr>
              <a:t>序号正确） </a:t>
            </a:r>
            <a:r>
              <a:rPr lang="en-US" altLang="zh-CN" sz="2000" u="sng">
                <a:ea typeface="黑体" pitchFamily="49" charset="-122"/>
              </a:rPr>
              <a:t>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>
                <a:ea typeface="黑体" pitchFamily="49" charset="-122"/>
              </a:rPr>
              <a:t>        关闭旧定时器</a:t>
            </a:r>
            <a:endParaRPr lang="en-US" altLang="zh-CN" sz="2000">
              <a:ea typeface="黑体" pitchFamily="49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it-IT" sz="2000">
                <a:ea typeface="黑体" pitchFamily="49" charset="-122"/>
              </a:rPr>
              <a:t>        从网络层获取下一个分组放入</a:t>
            </a:r>
            <a:r>
              <a:rPr lang="en-US" altLang="zh-CN" sz="2000">
                <a:ea typeface="黑体" pitchFamily="49" charset="-122"/>
              </a:rPr>
              <a:t>buffer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>
                <a:ea typeface="黑体" pitchFamily="49" charset="-122"/>
              </a:rPr>
              <a:t>        发送</a:t>
            </a:r>
            <a:r>
              <a:rPr lang="en-US" altLang="zh-CN" sz="2000">
                <a:ea typeface="黑体" pitchFamily="49" charset="-122"/>
              </a:rPr>
              <a:t>buffer</a:t>
            </a:r>
            <a:r>
              <a:rPr lang="zh-CN" altLang="en-US" sz="2000">
                <a:ea typeface="黑体" pitchFamily="49" charset="-122"/>
              </a:rPr>
              <a:t>中的数据，新启动定时器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>
                <a:ea typeface="黑体" pitchFamily="49" charset="-122"/>
              </a:rPr>
              <a:t>     </a:t>
            </a:r>
            <a:r>
              <a:rPr lang="en-US" altLang="zh-CN" sz="2000">
                <a:ea typeface="黑体" pitchFamily="49" charset="-122"/>
              </a:rPr>
              <a:t>} else 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         </a:t>
            </a:r>
            <a:r>
              <a:rPr lang="zh-CN" altLang="en-US" sz="2000">
                <a:ea typeface="黑体" pitchFamily="49" charset="-122"/>
              </a:rPr>
              <a:t>重发缓冲在</a:t>
            </a:r>
            <a:r>
              <a:rPr lang="en-US" altLang="zh-CN" sz="2000">
                <a:ea typeface="黑体" pitchFamily="49" charset="-122"/>
              </a:rPr>
              <a:t>buffer</a:t>
            </a:r>
            <a:r>
              <a:rPr lang="zh-CN" altLang="en-US" sz="2000">
                <a:ea typeface="黑体" pitchFamily="49" charset="-122"/>
              </a:rPr>
              <a:t>里的数据，重新启动定时器</a:t>
            </a:r>
            <a:endParaRPr lang="en-US" altLang="zh-CN" sz="2000">
              <a:ea typeface="黑体" pitchFamily="49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}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goto label1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title"/>
          </p:nvPr>
        </p:nvSpPr>
        <p:spPr>
          <a:xfrm>
            <a:off x="6865938" y="6300788"/>
            <a:ext cx="1725612" cy="557212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Sender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8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837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398463" y="187325"/>
            <a:ext cx="8064500" cy="638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7526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2098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it-IT" sz="2000">
                <a:ea typeface="黑体" pitchFamily="49" charset="-122"/>
              </a:rPr>
              <a:t>从网络层获取一个分组放入</a:t>
            </a:r>
            <a:r>
              <a:rPr lang="en-US" altLang="zh-CN" sz="2000">
                <a:ea typeface="黑体" pitchFamily="49" charset="-122"/>
              </a:rPr>
              <a:t>buffer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>
                <a:solidFill>
                  <a:srgbClr val="000099"/>
                </a:solidFill>
                <a:ea typeface="黑体" pitchFamily="49" charset="-122"/>
              </a:rPr>
              <a:t>发送</a:t>
            </a:r>
            <a:r>
              <a:rPr lang="en-US" altLang="zh-CN" sz="2000">
                <a:solidFill>
                  <a:srgbClr val="000099"/>
                </a:solidFill>
                <a:ea typeface="黑体" pitchFamily="49" charset="-122"/>
              </a:rPr>
              <a:t>buffer</a:t>
            </a:r>
            <a:r>
              <a:rPr lang="zh-CN" altLang="en-US" sz="2000">
                <a:solidFill>
                  <a:srgbClr val="000099"/>
                </a:solidFill>
                <a:ea typeface="黑体" pitchFamily="49" charset="-122"/>
              </a:rPr>
              <a:t>中的数据，新启动定时器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label1: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wait_for_event()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switch (event) 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case </a:t>
            </a:r>
            <a:r>
              <a:rPr lang="zh-CN" altLang="en-US" sz="2000">
                <a:ea typeface="黑体" pitchFamily="49" charset="-122"/>
              </a:rPr>
              <a:t>收到了坏帧</a:t>
            </a:r>
            <a:r>
              <a:rPr lang="en-US" altLang="zh-CN" sz="2000">
                <a:ea typeface="黑体" pitchFamily="49" charset="-122"/>
                <a:sym typeface="Wingdings" pitchFamily="2" charset="2"/>
              </a:rPr>
              <a:t>(</a:t>
            </a:r>
            <a:r>
              <a:rPr lang="zh-CN" altLang="en-US" sz="2000">
                <a:ea typeface="黑体" pitchFamily="49" charset="-122"/>
              </a:rPr>
              <a:t>校验和错</a:t>
            </a:r>
            <a:r>
              <a:rPr lang="en-US" altLang="zh-CN" sz="2000">
                <a:ea typeface="黑体" pitchFamily="49" charset="-122"/>
              </a:rPr>
              <a:t>):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solidFill>
                  <a:srgbClr val="000099"/>
                </a:solidFill>
                <a:ea typeface="黑体" pitchFamily="49" charset="-122"/>
              </a:rPr>
              <a:t>     </a:t>
            </a:r>
            <a:r>
              <a:rPr lang="zh-CN" altLang="en-US" sz="2000">
                <a:solidFill>
                  <a:srgbClr val="000099"/>
                </a:solidFill>
                <a:ea typeface="黑体" pitchFamily="49" charset="-122"/>
              </a:rPr>
              <a:t>重发缓冲在</a:t>
            </a:r>
            <a:r>
              <a:rPr lang="en-US" altLang="zh-CN" sz="2000">
                <a:solidFill>
                  <a:srgbClr val="000099"/>
                </a:solidFill>
                <a:ea typeface="黑体" pitchFamily="49" charset="-122"/>
              </a:rPr>
              <a:t>buffer</a:t>
            </a:r>
            <a:r>
              <a:rPr lang="zh-CN" altLang="en-US" sz="2000">
                <a:solidFill>
                  <a:srgbClr val="000099"/>
                </a:solidFill>
                <a:ea typeface="黑体" pitchFamily="49" charset="-122"/>
              </a:rPr>
              <a:t>里的数据，</a:t>
            </a:r>
            <a:r>
              <a:rPr lang="zh-CN" altLang="en-US" sz="2000">
                <a:solidFill>
                  <a:srgbClr val="993300"/>
                </a:solidFill>
                <a:ea typeface="黑体" pitchFamily="49" charset="-122"/>
              </a:rPr>
              <a:t>重新</a:t>
            </a:r>
            <a:r>
              <a:rPr lang="zh-CN" altLang="en-US" sz="2000">
                <a:solidFill>
                  <a:srgbClr val="000099"/>
                </a:solidFill>
                <a:ea typeface="黑体" pitchFamily="49" charset="-122"/>
              </a:rPr>
              <a:t>启动定时器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case </a:t>
            </a:r>
            <a:r>
              <a:rPr lang="zh-CN" altLang="en-US" sz="2000">
                <a:ea typeface="黑体" pitchFamily="49" charset="-122"/>
              </a:rPr>
              <a:t>定时器超时：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solidFill>
                  <a:srgbClr val="000099"/>
                </a:solidFill>
                <a:ea typeface="黑体" pitchFamily="49" charset="-122"/>
              </a:rPr>
              <a:t>     </a:t>
            </a:r>
            <a:r>
              <a:rPr lang="zh-CN" altLang="en-US" sz="2000">
                <a:solidFill>
                  <a:srgbClr val="000099"/>
                </a:solidFill>
                <a:ea typeface="黑体" pitchFamily="49" charset="-122"/>
              </a:rPr>
              <a:t>重发缓冲在</a:t>
            </a:r>
            <a:r>
              <a:rPr lang="en-US" altLang="zh-CN" sz="2000">
                <a:solidFill>
                  <a:srgbClr val="000099"/>
                </a:solidFill>
                <a:ea typeface="黑体" pitchFamily="49" charset="-122"/>
              </a:rPr>
              <a:t>buffer</a:t>
            </a:r>
            <a:r>
              <a:rPr lang="zh-CN" altLang="en-US" sz="2000">
                <a:solidFill>
                  <a:srgbClr val="000099"/>
                </a:solidFill>
                <a:ea typeface="黑体" pitchFamily="49" charset="-122"/>
              </a:rPr>
              <a:t>里的数据，</a:t>
            </a:r>
            <a:r>
              <a:rPr lang="zh-CN" altLang="en-US" sz="2000">
                <a:solidFill>
                  <a:srgbClr val="993300"/>
                </a:solidFill>
                <a:ea typeface="黑体" pitchFamily="49" charset="-122"/>
              </a:rPr>
              <a:t>新</a:t>
            </a:r>
            <a:r>
              <a:rPr lang="zh-CN" altLang="en-US" sz="2000">
                <a:solidFill>
                  <a:srgbClr val="000099"/>
                </a:solidFill>
                <a:ea typeface="黑体" pitchFamily="49" charset="-122"/>
              </a:rPr>
              <a:t>启动定时器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case </a:t>
            </a:r>
            <a:r>
              <a:rPr lang="zh-CN" altLang="en-US" sz="2000">
                <a:ea typeface="黑体" pitchFamily="49" charset="-122"/>
              </a:rPr>
              <a:t>收到校验和正确的帧：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     if</a:t>
            </a:r>
            <a:r>
              <a:rPr lang="zh-CN" altLang="en-US" sz="2000">
                <a:ea typeface="黑体" pitchFamily="49" charset="-122"/>
              </a:rPr>
              <a:t>（</a:t>
            </a:r>
            <a:r>
              <a:rPr lang="en-US" altLang="zh-CN" sz="2000">
                <a:ea typeface="黑体" pitchFamily="49" charset="-122"/>
              </a:rPr>
              <a:t>ack</a:t>
            </a:r>
            <a:r>
              <a:rPr lang="zh-CN" altLang="en-US" sz="2000">
                <a:ea typeface="黑体" pitchFamily="49" charset="-122"/>
              </a:rPr>
              <a:t>序号正确） </a:t>
            </a:r>
            <a:r>
              <a:rPr lang="en-US" altLang="zh-CN" sz="2000">
                <a:ea typeface="黑体" pitchFamily="49" charset="-122"/>
              </a:rPr>
              <a:t>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>
                <a:ea typeface="黑体" pitchFamily="49" charset="-122"/>
              </a:rPr>
              <a:t>        关闭旧定时器</a:t>
            </a:r>
            <a:endParaRPr lang="en-US" altLang="zh-CN" sz="2000">
              <a:ea typeface="黑体" pitchFamily="49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it-IT" sz="2000">
                <a:ea typeface="黑体" pitchFamily="49" charset="-122"/>
              </a:rPr>
              <a:t>        从网络层获取下一个分组放入</a:t>
            </a:r>
            <a:r>
              <a:rPr lang="en-US" altLang="zh-CN" sz="2000">
                <a:ea typeface="黑体" pitchFamily="49" charset="-122"/>
              </a:rPr>
              <a:t>buffer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>
                <a:solidFill>
                  <a:srgbClr val="000099"/>
                </a:solidFill>
                <a:ea typeface="黑体" pitchFamily="49" charset="-122"/>
              </a:rPr>
              <a:t>        发送</a:t>
            </a:r>
            <a:r>
              <a:rPr lang="en-US" altLang="zh-CN" sz="2000">
                <a:solidFill>
                  <a:srgbClr val="000099"/>
                </a:solidFill>
                <a:ea typeface="黑体" pitchFamily="49" charset="-122"/>
              </a:rPr>
              <a:t>buffer</a:t>
            </a:r>
            <a:r>
              <a:rPr lang="zh-CN" altLang="en-US" sz="2000">
                <a:solidFill>
                  <a:srgbClr val="000099"/>
                </a:solidFill>
                <a:ea typeface="黑体" pitchFamily="49" charset="-122"/>
              </a:rPr>
              <a:t>中的数据，新启动定时器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>
                <a:ea typeface="黑体" pitchFamily="49" charset="-122"/>
              </a:rPr>
              <a:t>     </a:t>
            </a:r>
            <a:r>
              <a:rPr lang="en-US" altLang="zh-CN" sz="2000">
                <a:ea typeface="黑体" pitchFamily="49" charset="-122"/>
              </a:rPr>
              <a:t>} else 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solidFill>
                  <a:srgbClr val="000099"/>
                </a:solidFill>
                <a:ea typeface="黑体" pitchFamily="49" charset="-122"/>
              </a:rPr>
              <a:t>         </a:t>
            </a:r>
            <a:r>
              <a:rPr lang="zh-CN" altLang="en-US" sz="2000">
                <a:solidFill>
                  <a:srgbClr val="000099"/>
                </a:solidFill>
                <a:ea typeface="黑体" pitchFamily="49" charset="-122"/>
              </a:rPr>
              <a:t>重发缓冲在</a:t>
            </a:r>
            <a:r>
              <a:rPr lang="en-US" altLang="zh-CN" sz="2000">
                <a:solidFill>
                  <a:srgbClr val="000099"/>
                </a:solidFill>
                <a:ea typeface="黑体" pitchFamily="49" charset="-122"/>
              </a:rPr>
              <a:t>buffer</a:t>
            </a:r>
            <a:r>
              <a:rPr lang="zh-CN" altLang="en-US" sz="2000">
                <a:solidFill>
                  <a:srgbClr val="000099"/>
                </a:solidFill>
                <a:ea typeface="黑体" pitchFamily="49" charset="-122"/>
              </a:rPr>
              <a:t>里的数据，重新启动定时器</a:t>
            </a:r>
            <a:endParaRPr lang="en-US" altLang="zh-CN" sz="2000">
              <a:solidFill>
                <a:srgbClr val="000099"/>
              </a:solidFill>
              <a:ea typeface="黑体" pitchFamily="49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}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solidFill>
                  <a:srgbClr val="000099"/>
                </a:solidFill>
                <a:ea typeface="黑体" pitchFamily="49" charset="-122"/>
              </a:rPr>
              <a:t>goto label1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title"/>
          </p:nvPr>
        </p:nvSpPr>
        <p:spPr>
          <a:xfrm>
            <a:off x="6865938" y="6300788"/>
            <a:ext cx="1725612" cy="557212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Sender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398463" y="187325"/>
            <a:ext cx="8064500" cy="638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7526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2098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it-IT" sz="2000">
                <a:ea typeface="黑体" pitchFamily="49" charset="-122"/>
              </a:rPr>
              <a:t>从网络层获取一个分组放入</a:t>
            </a:r>
            <a:r>
              <a:rPr lang="en-US" altLang="zh-CN" sz="2000">
                <a:ea typeface="黑体" pitchFamily="49" charset="-122"/>
              </a:rPr>
              <a:t>buffer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>
                <a:solidFill>
                  <a:srgbClr val="000099"/>
                </a:solidFill>
                <a:ea typeface="黑体" pitchFamily="49" charset="-122"/>
              </a:rPr>
              <a:t>发送</a:t>
            </a:r>
            <a:r>
              <a:rPr lang="en-US" altLang="zh-CN" sz="2000">
                <a:solidFill>
                  <a:srgbClr val="000099"/>
                </a:solidFill>
                <a:ea typeface="黑体" pitchFamily="49" charset="-122"/>
              </a:rPr>
              <a:t>buffer</a:t>
            </a:r>
            <a:r>
              <a:rPr lang="zh-CN" altLang="en-US" sz="2000">
                <a:solidFill>
                  <a:srgbClr val="000099"/>
                </a:solidFill>
                <a:ea typeface="黑体" pitchFamily="49" charset="-122"/>
              </a:rPr>
              <a:t>中的数据，启动定时器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while(true) 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wait_for_event()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if (</a:t>
            </a:r>
            <a:r>
              <a:rPr lang="zh-CN" altLang="en-US" sz="2000">
                <a:ea typeface="黑体" pitchFamily="49" charset="-122"/>
              </a:rPr>
              <a:t>收到校验和正确的帧</a:t>
            </a:r>
            <a:r>
              <a:rPr lang="en-US" altLang="zh-CN" sz="2000">
                <a:ea typeface="黑体" pitchFamily="49" charset="-122"/>
              </a:rPr>
              <a:t>) 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     if</a:t>
            </a:r>
            <a:r>
              <a:rPr lang="zh-CN" altLang="en-US" sz="2000">
                <a:ea typeface="黑体" pitchFamily="49" charset="-122"/>
              </a:rPr>
              <a:t>（</a:t>
            </a:r>
            <a:r>
              <a:rPr lang="en-US" altLang="zh-CN" sz="2000">
                <a:ea typeface="黑体" pitchFamily="49" charset="-122"/>
              </a:rPr>
              <a:t>ack</a:t>
            </a:r>
            <a:r>
              <a:rPr lang="zh-CN" altLang="en-US" sz="2000">
                <a:ea typeface="黑体" pitchFamily="49" charset="-122"/>
              </a:rPr>
              <a:t>序号正确） </a:t>
            </a:r>
            <a:r>
              <a:rPr lang="en-US" altLang="zh-CN" sz="2000">
                <a:ea typeface="黑体" pitchFamily="49" charset="-122"/>
              </a:rPr>
              <a:t>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>
                <a:ea typeface="黑体" pitchFamily="49" charset="-122"/>
              </a:rPr>
              <a:t>        关闭旧定时器</a:t>
            </a:r>
            <a:endParaRPr lang="en-US" altLang="zh-CN" sz="2000">
              <a:ea typeface="黑体" pitchFamily="49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it-IT" sz="2000">
                <a:ea typeface="黑体" pitchFamily="49" charset="-122"/>
              </a:rPr>
              <a:t>        从网络层获取下一个分组放入</a:t>
            </a:r>
            <a:r>
              <a:rPr lang="en-US" altLang="zh-CN" sz="2000">
                <a:ea typeface="黑体" pitchFamily="49" charset="-122"/>
              </a:rPr>
              <a:t>buffer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      } 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}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>
                <a:solidFill>
                  <a:srgbClr val="000099"/>
                </a:solidFill>
                <a:ea typeface="黑体" pitchFamily="49" charset="-122"/>
              </a:rPr>
              <a:t>发送</a:t>
            </a:r>
            <a:r>
              <a:rPr lang="en-US" altLang="zh-CN" sz="2000">
                <a:solidFill>
                  <a:srgbClr val="000099"/>
                </a:solidFill>
                <a:ea typeface="黑体" pitchFamily="49" charset="-122"/>
              </a:rPr>
              <a:t>buffer</a:t>
            </a:r>
            <a:r>
              <a:rPr lang="zh-CN" altLang="en-US" sz="2000">
                <a:solidFill>
                  <a:srgbClr val="000099"/>
                </a:solidFill>
                <a:ea typeface="黑体" pitchFamily="49" charset="-122"/>
              </a:rPr>
              <a:t>中的数据，启动定时器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>
                <a:ea typeface="黑体" pitchFamily="49" charset="-122"/>
              </a:rPr>
              <a:t>}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title"/>
          </p:nvPr>
        </p:nvSpPr>
        <p:spPr>
          <a:xfrm>
            <a:off x="6865938" y="6300788"/>
            <a:ext cx="1725612" cy="557212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Sender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398463" y="187325"/>
            <a:ext cx="8064500" cy="638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7526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2098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it-IT" sz="2000">
                <a:ea typeface="黑体" pitchFamily="49" charset="-122"/>
              </a:rPr>
              <a:t>从网络层获取一个分组放入</a:t>
            </a:r>
            <a:r>
              <a:rPr lang="en-US" altLang="zh-CN" sz="2000">
                <a:ea typeface="黑体" pitchFamily="49" charset="-122"/>
              </a:rPr>
              <a:t>buffer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while(true) 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>
                <a:solidFill>
                  <a:srgbClr val="000099"/>
                </a:solidFill>
                <a:ea typeface="黑体" pitchFamily="49" charset="-122"/>
              </a:rPr>
              <a:t>发送</a:t>
            </a:r>
            <a:r>
              <a:rPr lang="en-US" altLang="zh-CN" sz="2000">
                <a:solidFill>
                  <a:srgbClr val="000099"/>
                </a:solidFill>
                <a:ea typeface="黑体" pitchFamily="49" charset="-122"/>
              </a:rPr>
              <a:t>buffer</a:t>
            </a:r>
            <a:r>
              <a:rPr lang="zh-CN" altLang="en-US" sz="2000">
                <a:solidFill>
                  <a:srgbClr val="000099"/>
                </a:solidFill>
                <a:ea typeface="黑体" pitchFamily="49" charset="-122"/>
              </a:rPr>
              <a:t>中的数据，启动定时器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wait_for_event()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if (</a:t>
            </a:r>
            <a:r>
              <a:rPr lang="zh-CN" altLang="en-US" sz="2000">
                <a:ea typeface="黑体" pitchFamily="49" charset="-122"/>
              </a:rPr>
              <a:t>收到校验和正确的帧</a:t>
            </a:r>
            <a:r>
              <a:rPr lang="en-US" altLang="zh-CN" sz="2000">
                <a:ea typeface="黑体" pitchFamily="49" charset="-122"/>
              </a:rPr>
              <a:t>) 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     if</a:t>
            </a:r>
            <a:r>
              <a:rPr lang="zh-CN" altLang="en-US" sz="2000">
                <a:ea typeface="黑体" pitchFamily="49" charset="-122"/>
              </a:rPr>
              <a:t>（</a:t>
            </a:r>
            <a:r>
              <a:rPr lang="en-US" altLang="zh-CN" sz="2000">
                <a:ea typeface="黑体" pitchFamily="49" charset="-122"/>
              </a:rPr>
              <a:t>ack</a:t>
            </a:r>
            <a:r>
              <a:rPr lang="zh-CN" altLang="en-US" sz="2000">
                <a:ea typeface="黑体" pitchFamily="49" charset="-122"/>
              </a:rPr>
              <a:t>序号正确） </a:t>
            </a:r>
            <a:r>
              <a:rPr lang="en-US" altLang="zh-CN" sz="2000">
                <a:ea typeface="黑体" pitchFamily="49" charset="-122"/>
              </a:rPr>
              <a:t>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>
                <a:ea typeface="黑体" pitchFamily="49" charset="-122"/>
              </a:rPr>
              <a:t>        关闭旧定时器</a:t>
            </a:r>
            <a:endParaRPr lang="en-US" altLang="zh-CN" sz="2000">
              <a:ea typeface="黑体" pitchFamily="49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it-IT" sz="2000">
                <a:ea typeface="黑体" pitchFamily="49" charset="-122"/>
              </a:rPr>
              <a:t>        从网络层获取下一个分组放入</a:t>
            </a:r>
            <a:r>
              <a:rPr lang="en-US" altLang="zh-CN" sz="2000">
                <a:ea typeface="黑体" pitchFamily="49" charset="-122"/>
              </a:rPr>
              <a:t>buffer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      } 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}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>
                <a:ea typeface="黑体" pitchFamily="49" charset="-122"/>
              </a:rPr>
              <a:t>}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title"/>
          </p:nvPr>
        </p:nvSpPr>
        <p:spPr>
          <a:xfrm>
            <a:off x="6865938" y="6300788"/>
            <a:ext cx="1725612" cy="557212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Sender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398463" y="187325"/>
            <a:ext cx="8064500" cy="638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7526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2098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it-IT" sz="2000">
                <a:ea typeface="黑体" pitchFamily="49" charset="-122"/>
              </a:rPr>
              <a:t>从网络层获取一个分组放入</a:t>
            </a:r>
            <a:r>
              <a:rPr lang="en-US" altLang="zh-CN" sz="2000">
                <a:ea typeface="黑体" pitchFamily="49" charset="-122"/>
              </a:rPr>
              <a:t>buffer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it-IT" altLang="zh-CN" sz="2000">
                <a:solidFill>
                  <a:srgbClr val="FF0000"/>
                </a:solidFill>
                <a:ea typeface="黑体" pitchFamily="49" charset="-122"/>
              </a:rPr>
              <a:t>next_frame_to_send = 0;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CN" sz="2000">
              <a:ea typeface="黑体" pitchFamily="49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while(true) 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>
                <a:solidFill>
                  <a:srgbClr val="000099"/>
                </a:solidFill>
                <a:ea typeface="黑体" pitchFamily="49" charset="-122"/>
              </a:rPr>
              <a:t>发送</a:t>
            </a:r>
            <a:r>
              <a:rPr lang="en-US" altLang="zh-CN" sz="2000">
                <a:solidFill>
                  <a:srgbClr val="000099"/>
                </a:solidFill>
                <a:ea typeface="黑体" pitchFamily="49" charset="-122"/>
              </a:rPr>
              <a:t>buffer</a:t>
            </a:r>
            <a:r>
              <a:rPr lang="zh-CN" altLang="en-US" sz="2000">
                <a:solidFill>
                  <a:srgbClr val="000099"/>
                </a:solidFill>
                <a:ea typeface="黑体" pitchFamily="49" charset="-122"/>
              </a:rPr>
              <a:t>中的数据，启动定时器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it-IT" sz="2000">
                <a:solidFill>
                  <a:srgbClr val="FF0000"/>
                </a:solidFill>
                <a:ea typeface="黑体" pitchFamily="49" charset="-122"/>
              </a:rPr>
              <a:t>帧序号填写为</a:t>
            </a:r>
            <a:r>
              <a:rPr lang="it-IT" altLang="zh-CN" sz="2000">
                <a:solidFill>
                  <a:srgbClr val="FF0000"/>
                </a:solidFill>
                <a:ea typeface="黑体" pitchFamily="49" charset="-122"/>
              </a:rPr>
              <a:t>next_frame_to_send</a:t>
            </a:r>
            <a:endParaRPr lang="zh-CN" altLang="en-US" sz="2000">
              <a:solidFill>
                <a:srgbClr val="000099"/>
              </a:solidFill>
              <a:ea typeface="黑体" pitchFamily="49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wait_for_event()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if (</a:t>
            </a:r>
            <a:r>
              <a:rPr lang="zh-CN" altLang="en-US" sz="2000">
                <a:ea typeface="黑体" pitchFamily="49" charset="-122"/>
              </a:rPr>
              <a:t>收到校验和正确的帧</a:t>
            </a:r>
            <a:r>
              <a:rPr lang="en-US" altLang="zh-CN" sz="2000">
                <a:ea typeface="黑体" pitchFamily="49" charset="-122"/>
              </a:rPr>
              <a:t>) 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     if</a:t>
            </a:r>
            <a:r>
              <a:rPr lang="zh-CN" altLang="en-US" sz="2000">
                <a:ea typeface="黑体" pitchFamily="49" charset="-122"/>
              </a:rPr>
              <a:t>（</a:t>
            </a:r>
            <a:r>
              <a:rPr lang="en-US" altLang="zh-CN" sz="2000">
                <a:ea typeface="黑体" pitchFamily="49" charset="-122"/>
              </a:rPr>
              <a:t>ack</a:t>
            </a:r>
            <a:r>
              <a:rPr lang="zh-CN" altLang="en-US" sz="2000">
                <a:ea typeface="黑体" pitchFamily="49" charset="-122"/>
              </a:rPr>
              <a:t>序号正确） </a:t>
            </a:r>
            <a:r>
              <a:rPr lang="en-US" altLang="zh-CN" sz="2000">
                <a:ea typeface="黑体" pitchFamily="49" charset="-122"/>
              </a:rPr>
              <a:t>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>
                <a:ea typeface="黑体" pitchFamily="49" charset="-122"/>
              </a:rPr>
              <a:t>        关闭旧定时器</a:t>
            </a:r>
            <a:endParaRPr lang="en-US" altLang="zh-CN" sz="2000">
              <a:ea typeface="黑体" pitchFamily="49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it-IT" sz="2000">
                <a:ea typeface="黑体" pitchFamily="49" charset="-122"/>
              </a:rPr>
              <a:t>        从网络层获取下一个分组放入</a:t>
            </a:r>
            <a:r>
              <a:rPr lang="en-US" altLang="zh-CN" sz="2000">
                <a:ea typeface="黑体" pitchFamily="49" charset="-122"/>
              </a:rPr>
              <a:t>buffer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solidFill>
                  <a:srgbClr val="FF0000"/>
                </a:solidFill>
                <a:ea typeface="黑体" pitchFamily="49" charset="-122"/>
              </a:rPr>
              <a:t>        inc(</a:t>
            </a:r>
            <a:r>
              <a:rPr lang="it-IT" altLang="zh-CN" sz="2000">
                <a:solidFill>
                  <a:srgbClr val="FF0000"/>
                </a:solidFill>
                <a:ea typeface="黑体" pitchFamily="49" charset="-122"/>
              </a:rPr>
              <a:t>next_frame_to_send)</a:t>
            </a:r>
            <a:endParaRPr lang="en-US" altLang="zh-CN" sz="2000">
              <a:solidFill>
                <a:srgbClr val="FF0000"/>
              </a:solidFill>
              <a:ea typeface="黑体" pitchFamily="49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     } 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}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>
                <a:ea typeface="黑体" pitchFamily="49" charset="-122"/>
              </a:rPr>
              <a:t>}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>
                <a:ea typeface="黑体" pitchFamily="49" charset="-122"/>
              </a:rPr>
              <a:t>（</a:t>
            </a:r>
            <a:r>
              <a:rPr lang="it-IT" altLang="zh-CN" sz="2000">
                <a:ea typeface="黑体" pitchFamily="49" charset="-122"/>
              </a:rPr>
              <a:t>next_frame_to_send</a:t>
            </a:r>
            <a:r>
              <a:rPr lang="zh-CN" altLang="en-US" sz="2000">
                <a:ea typeface="黑体" pitchFamily="49" charset="-122"/>
              </a:rPr>
              <a:t> 记录目前缓冲在</a:t>
            </a:r>
            <a:r>
              <a:rPr lang="en-US" altLang="zh-CN" sz="2000">
                <a:ea typeface="黑体" pitchFamily="49" charset="-122"/>
              </a:rPr>
              <a:t>buffer</a:t>
            </a:r>
            <a:r>
              <a:rPr lang="zh-CN" altLang="en-US" sz="2000">
                <a:ea typeface="黑体" pitchFamily="49" charset="-122"/>
              </a:rPr>
              <a:t>中的数据的编号。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  buffer</a:t>
            </a:r>
            <a:r>
              <a:rPr lang="zh-CN" altLang="en-US" sz="2000">
                <a:ea typeface="黑体" pitchFamily="49" charset="-122"/>
              </a:rPr>
              <a:t>中装入下一个数据， </a:t>
            </a:r>
            <a:r>
              <a:rPr lang="it-IT" altLang="zh-CN" sz="2000">
                <a:ea typeface="黑体" pitchFamily="49" charset="-122"/>
              </a:rPr>
              <a:t>next_frame_to_send</a:t>
            </a:r>
            <a:r>
              <a:rPr lang="zh-CN" altLang="en-US" sz="2000">
                <a:ea typeface="黑体" pitchFamily="49" charset="-122"/>
              </a:rPr>
              <a:t> 加</a:t>
            </a:r>
            <a:r>
              <a:rPr lang="en-US" altLang="zh-CN" sz="2000">
                <a:ea typeface="黑体" pitchFamily="49" charset="-122"/>
              </a:rPr>
              <a:t>1</a:t>
            </a:r>
            <a:r>
              <a:rPr lang="zh-CN" altLang="en-US" sz="2000">
                <a:ea typeface="黑体" pitchFamily="49" charset="-122"/>
              </a:rPr>
              <a:t>）</a:t>
            </a:r>
            <a:endParaRPr lang="en-US" altLang="zh-CN" sz="2000">
              <a:ea typeface="黑体" pitchFamily="49" charset="-122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title"/>
          </p:nvPr>
        </p:nvSpPr>
        <p:spPr>
          <a:xfrm>
            <a:off x="6865938" y="6300788"/>
            <a:ext cx="1725612" cy="557212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Sender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3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15"/>
          <a:stretch>
            <a:fillRect/>
          </a:stretch>
        </p:blipFill>
        <p:spPr bwMode="auto">
          <a:xfrm>
            <a:off x="796925" y="120650"/>
            <a:ext cx="8347075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Rectangle 3"/>
          <p:cNvSpPr>
            <a:spLocks noGrp="1" noChangeArrowheads="1"/>
          </p:cNvSpPr>
          <p:nvPr>
            <p:ph type="title"/>
          </p:nvPr>
        </p:nvSpPr>
        <p:spPr>
          <a:xfrm>
            <a:off x="6865938" y="6300788"/>
            <a:ext cx="1725612" cy="557212"/>
          </a:xfrm>
        </p:spPr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Sender</a:t>
            </a:r>
            <a:endParaRPr kumimoji="1" lang="en-US" altLang="zh-CN" b="1" baseline="-25000">
              <a:ea typeface="黑体" pitchFamily="49" charset="-122"/>
              <a:sym typeface="Wingdings" pitchFamily="2" charset="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398463" y="187325"/>
            <a:ext cx="8064500" cy="638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7526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2098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solidFill>
                  <a:srgbClr val="FF0000"/>
                </a:solidFill>
                <a:ea typeface="黑体" pitchFamily="49" charset="-122"/>
              </a:rPr>
              <a:t>frame_expected=0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ea typeface="黑体" pitchFamily="49" charset="-122"/>
              </a:rPr>
              <a:t>while(true) 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wait_for_event()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switch(event) 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case </a:t>
            </a:r>
            <a:r>
              <a:rPr lang="zh-CN" altLang="en-US" sz="2000">
                <a:ea typeface="黑体" pitchFamily="49" charset="-122"/>
              </a:rPr>
              <a:t>坏帧：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000">
                <a:ea typeface="黑体" pitchFamily="49" charset="-122"/>
              </a:rPr>
              <a:t>     </a:t>
            </a:r>
            <a:r>
              <a:rPr lang="en-US" altLang="zh-CN" sz="2000">
                <a:ea typeface="黑体" pitchFamily="49" charset="-122"/>
              </a:rPr>
              <a:t>do_nothing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case </a:t>
            </a:r>
            <a:r>
              <a:rPr lang="zh-CN" altLang="en-US" sz="2000">
                <a:ea typeface="黑体" pitchFamily="49" charset="-122"/>
              </a:rPr>
              <a:t>收到校验和正确的数据帧</a:t>
            </a:r>
            <a:r>
              <a:rPr lang="en-US" altLang="zh-CN" sz="2000">
                <a:ea typeface="黑体" pitchFamily="49" charset="-122"/>
              </a:rPr>
              <a:t>: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     if</a:t>
            </a:r>
            <a:r>
              <a:rPr lang="zh-CN" altLang="en-US" sz="2000">
                <a:ea typeface="黑体" pitchFamily="49" charset="-122"/>
              </a:rPr>
              <a:t>（序号</a:t>
            </a:r>
            <a:r>
              <a:rPr lang="en-US" altLang="zh-CN" sz="2000">
                <a:ea typeface="黑体" pitchFamily="49" charset="-122"/>
              </a:rPr>
              <a:t>==frame_expected</a:t>
            </a:r>
            <a:r>
              <a:rPr lang="zh-CN" altLang="en-US" sz="2000">
                <a:ea typeface="黑体" pitchFamily="49" charset="-122"/>
              </a:rPr>
              <a:t>） </a:t>
            </a:r>
            <a:r>
              <a:rPr lang="en-US" altLang="zh-CN" sz="2000">
                <a:ea typeface="黑体" pitchFamily="49" charset="-122"/>
              </a:rPr>
              <a:t>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it-IT" sz="2000">
                <a:ea typeface="黑体" pitchFamily="49" charset="-122"/>
              </a:rPr>
              <a:t>        向网络层上交分组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it-IT" altLang="zh-CN" sz="2000">
                <a:ea typeface="黑体" pitchFamily="49" charset="-122"/>
              </a:rPr>
              <a:t>        </a:t>
            </a:r>
            <a:r>
              <a:rPr lang="zh-CN" altLang="it-IT" sz="2000">
                <a:ea typeface="黑体" pitchFamily="49" charset="-122"/>
              </a:rPr>
              <a:t>回</a:t>
            </a:r>
            <a:r>
              <a:rPr lang="en-US" altLang="zh-CN" sz="2000">
                <a:ea typeface="黑体" pitchFamily="49" charset="-122"/>
              </a:rPr>
              <a:t>ACK</a:t>
            </a:r>
            <a:r>
              <a:rPr lang="zh-CN" altLang="en-US" sz="2000">
                <a:ea typeface="黑体" pitchFamily="49" charset="-122"/>
              </a:rPr>
              <a:t>（序号为</a:t>
            </a:r>
            <a:r>
              <a:rPr lang="en-US" altLang="zh-CN" sz="2000">
                <a:ea typeface="黑体" pitchFamily="49" charset="-122"/>
              </a:rPr>
              <a:t>frame_expected)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solidFill>
                  <a:srgbClr val="FF0000"/>
                </a:solidFill>
                <a:ea typeface="黑体" pitchFamily="49" charset="-122"/>
              </a:rPr>
              <a:t>        inc(</a:t>
            </a:r>
            <a:r>
              <a:rPr lang="it-IT" altLang="zh-CN" sz="2000">
                <a:solidFill>
                  <a:srgbClr val="FF0000"/>
                </a:solidFill>
                <a:ea typeface="黑体" pitchFamily="49" charset="-122"/>
              </a:rPr>
              <a:t>frame_expected)</a:t>
            </a:r>
            <a:endParaRPr lang="en-US" altLang="zh-CN" sz="2000">
              <a:solidFill>
                <a:srgbClr val="FF0000"/>
              </a:solidFill>
              <a:ea typeface="黑体" pitchFamily="49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     }  else 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it-IT" altLang="zh-CN" sz="2000">
                <a:ea typeface="黑体" pitchFamily="49" charset="-122"/>
              </a:rPr>
              <a:t>        </a:t>
            </a:r>
            <a:r>
              <a:rPr lang="zh-CN" altLang="it-IT" sz="2000">
                <a:ea typeface="黑体" pitchFamily="49" charset="-122"/>
              </a:rPr>
              <a:t>回</a:t>
            </a:r>
            <a:r>
              <a:rPr lang="en-US" altLang="zh-CN" sz="2000">
                <a:ea typeface="黑体" pitchFamily="49" charset="-122"/>
              </a:rPr>
              <a:t>ACK</a:t>
            </a:r>
            <a:r>
              <a:rPr lang="zh-CN" altLang="en-US" sz="2000">
                <a:ea typeface="黑体" pitchFamily="49" charset="-122"/>
              </a:rPr>
              <a:t>（序号为</a:t>
            </a:r>
            <a:r>
              <a:rPr lang="en-US" altLang="zh-CN" sz="2000">
                <a:ea typeface="黑体" pitchFamily="49" charset="-122"/>
              </a:rPr>
              <a:t>frame_expected-1)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     }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}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>
                <a:ea typeface="黑体" pitchFamily="49" charset="-122"/>
              </a:rPr>
              <a:t>}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CN" sz="2000">
              <a:ea typeface="黑体" pitchFamily="49" charset="-122"/>
            </a:endParaRPr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6499225" y="6113463"/>
            <a:ext cx="2428875" cy="69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Receiver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398463" y="187325"/>
            <a:ext cx="8064500" cy="638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7526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2098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solidFill>
                  <a:srgbClr val="FF0000"/>
                </a:solidFill>
                <a:ea typeface="黑体" pitchFamily="49" charset="-122"/>
              </a:rPr>
              <a:t>frame_expected=0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ea typeface="黑体" pitchFamily="49" charset="-122"/>
              </a:rPr>
              <a:t>while(true) 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wait_for_event()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if (event==</a:t>
            </a:r>
            <a:r>
              <a:rPr lang="zh-CN" altLang="en-US" sz="2000">
                <a:ea typeface="黑体" pitchFamily="49" charset="-122"/>
              </a:rPr>
              <a:t>收到校验和正确的数据帧</a:t>
            </a:r>
            <a:r>
              <a:rPr lang="en-US" altLang="zh-CN" sz="2000">
                <a:ea typeface="黑体" pitchFamily="49" charset="-122"/>
              </a:rPr>
              <a:t>) 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     if</a:t>
            </a:r>
            <a:r>
              <a:rPr lang="zh-CN" altLang="en-US" sz="2000">
                <a:ea typeface="黑体" pitchFamily="49" charset="-122"/>
              </a:rPr>
              <a:t>（序号</a:t>
            </a:r>
            <a:r>
              <a:rPr lang="en-US" altLang="zh-CN" sz="2000">
                <a:ea typeface="黑体" pitchFamily="49" charset="-122"/>
              </a:rPr>
              <a:t>==frame_expected</a:t>
            </a:r>
            <a:r>
              <a:rPr lang="zh-CN" altLang="en-US" sz="2000">
                <a:ea typeface="黑体" pitchFamily="49" charset="-122"/>
              </a:rPr>
              <a:t>） </a:t>
            </a:r>
            <a:r>
              <a:rPr lang="en-US" altLang="zh-CN" sz="2000">
                <a:ea typeface="黑体" pitchFamily="49" charset="-122"/>
              </a:rPr>
              <a:t>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it-IT" sz="2000">
                <a:ea typeface="黑体" pitchFamily="49" charset="-122"/>
              </a:rPr>
              <a:t>        向网络层上交分组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solidFill>
                  <a:srgbClr val="FF0000"/>
                </a:solidFill>
                <a:ea typeface="黑体" pitchFamily="49" charset="-122"/>
              </a:rPr>
              <a:t>        inc(</a:t>
            </a:r>
            <a:r>
              <a:rPr lang="it-IT" altLang="zh-CN" sz="2000">
                <a:solidFill>
                  <a:srgbClr val="FF0000"/>
                </a:solidFill>
                <a:ea typeface="黑体" pitchFamily="49" charset="-122"/>
              </a:rPr>
              <a:t>frame_expected)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it-IT" sz="2000">
                <a:ea typeface="黑体" pitchFamily="49" charset="-122"/>
              </a:rPr>
              <a:t>        </a:t>
            </a:r>
            <a:r>
              <a:rPr lang="zh-CN" altLang="it-IT" sz="2000">
                <a:solidFill>
                  <a:srgbClr val="FF0000"/>
                </a:solidFill>
                <a:ea typeface="黑体" pitchFamily="49" charset="-122"/>
              </a:rPr>
              <a:t>回</a:t>
            </a:r>
            <a:r>
              <a:rPr lang="en-US" altLang="zh-CN" sz="2000">
                <a:solidFill>
                  <a:srgbClr val="FF0000"/>
                </a:solidFill>
                <a:ea typeface="黑体" pitchFamily="49" charset="-122"/>
              </a:rPr>
              <a:t>ACK</a:t>
            </a:r>
            <a:r>
              <a:rPr lang="zh-CN" altLang="en-US" sz="2000">
                <a:solidFill>
                  <a:srgbClr val="FF0000"/>
                </a:solidFill>
                <a:ea typeface="黑体" pitchFamily="49" charset="-122"/>
              </a:rPr>
              <a:t>（序号为</a:t>
            </a:r>
            <a:r>
              <a:rPr lang="en-US" altLang="zh-CN" sz="2000">
                <a:solidFill>
                  <a:srgbClr val="FF0000"/>
                </a:solidFill>
                <a:ea typeface="黑体" pitchFamily="49" charset="-122"/>
              </a:rPr>
              <a:t>frame_expected-1)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     }  else 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it-IT" altLang="zh-CN" sz="2000">
                <a:ea typeface="黑体" pitchFamily="49" charset="-122"/>
              </a:rPr>
              <a:t>        </a:t>
            </a:r>
            <a:r>
              <a:rPr lang="zh-CN" altLang="it-IT" sz="2000">
                <a:ea typeface="黑体" pitchFamily="49" charset="-122"/>
              </a:rPr>
              <a:t>回</a:t>
            </a:r>
            <a:r>
              <a:rPr lang="en-US" altLang="zh-CN" sz="2000">
                <a:ea typeface="黑体" pitchFamily="49" charset="-122"/>
              </a:rPr>
              <a:t>ACK</a:t>
            </a:r>
            <a:r>
              <a:rPr lang="zh-CN" altLang="en-US" sz="2000">
                <a:ea typeface="黑体" pitchFamily="49" charset="-122"/>
              </a:rPr>
              <a:t>（序号为</a:t>
            </a:r>
            <a:r>
              <a:rPr lang="en-US" altLang="zh-CN" sz="2000">
                <a:ea typeface="黑体" pitchFamily="49" charset="-122"/>
              </a:rPr>
              <a:t>frame_expected-1)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     }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}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>
                <a:ea typeface="黑体" pitchFamily="49" charset="-122"/>
              </a:rPr>
              <a:t>}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CN" sz="2000">
              <a:ea typeface="黑体" pitchFamily="49" charset="-122"/>
            </a:endParaRPr>
          </a:p>
        </p:txBody>
      </p:sp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6499225" y="6113463"/>
            <a:ext cx="2428875" cy="69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Receiver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8463" y="187325"/>
            <a:ext cx="8064500" cy="638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7526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2098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solidFill>
                  <a:srgbClr val="FF0000"/>
                </a:solidFill>
                <a:ea typeface="黑体" pitchFamily="49" charset="-122"/>
              </a:rPr>
              <a:t>frame_expected=0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ea typeface="黑体" pitchFamily="49" charset="-122"/>
              </a:rPr>
              <a:t>while(true) 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wait_for_event()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if (event==</a:t>
            </a:r>
            <a:r>
              <a:rPr lang="zh-CN" altLang="en-US" sz="2000">
                <a:ea typeface="黑体" pitchFamily="49" charset="-122"/>
              </a:rPr>
              <a:t>收到校验和正确的数据帧</a:t>
            </a:r>
            <a:r>
              <a:rPr lang="en-US" altLang="zh-CN" sz="2000">
                <a:ea typeface="黑体" pitchFamily="49" charset="-122"/>
              </a:rPr>
              <a:t>) 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     if</a:t>
            </a:r>
            <a:r>
              <a:rPr lang="zh-CN" altLang="en-US" sz="2000">
                <a:ea typeface="黑体" pitchFamily="49" charset="-122"/>
              </a:rPr>
              <a:t>（序号</a:t>
            </a:r>
            <a:r>
              <a:rPr lang="en-US" altLang="zh-CN" sz="2000">
                <a:ea typeface="黑体" pitchFamily="49" charset="-122"/>
              </a:rPr>
              <a:t>==frame_expected</a:t>
            </a:r>
            <a:r>
              <a:rPr lang="zh-CN" altLang="en-US" sz="2000">
                <a:ea typeface="黑体" pitchFamily="49" charset="-122"/>
              </a:rPr>
              <a:t>） </a:t>
            </a:r>
            <a:r>
              <a:rPr lang="en-US" altLang="zh-CN" sz="2000">
                <a:ea typeface="黑体" pitchFamily="49" charset="-122"/>
              </a:rPr>
              <a:t>{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it-IT" sz="2000">
                <a:ea typeface="黑体" pitchFamily="49" charset="-122"/>
              </a:rPr>
              <a:t>        向网络层上交分组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solidFill>
                  <a:srgbClr val="FF0000"/>
                </a:solidFill>
                <a:ea typeface="黑体" pitchFamily="49" charset="-122"/>
              </a:rPr>
              <a:t>        inc(</a:t>
            </a:r>
            <a:r>
              <a:rPr lang="it-IT" altLang="zh-CN" sz="2000">
                <a:solidFill>
                  <a:srgbClr val="FF0000"/>
                </a:solidFill>
                <a:ea typeface="黑体" pitchFamily="49" charset="-122"/>
              </a:rPr>
              <a:t>frame_expected)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it-IT" altLang="zh-CN" sz="2000">
                <a:ea typeface="黑体" pitchFamily="49" charset="-122"/>
              </a:rPr>
              <a:t>     }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it-IT" sz="2000">
                <a:ea typeface="黑体" pitchFamily="49" charset="-122"/>
              </a:rPr>
              <a:t>     回</a:t>
            </a:r>
            <a:r>
              <a:rPr lang="en-US" altLang="zh-CN" sz="2000">
                <a:ea typeface="黑体" pitchFamily="49" charset="-122"/>
              </a:rPr>
              <a:t>ACK</a:t>
            </a:r>
            <a:r>
              <a:rPr lang="zh-CN" altLang="en-US" sz="2000">
                <a:ea typeface="黑体" pitchFamily="49" charset="-122"/>
              </a:rPr>
              <a:t>（序号为</a:t>
            </a:r>
            <a:r>
              <a:rPr lang="en-US" altLang="zh-CN" sz="2000">
                <a:ea typeface="黑体" pitchFamily="49" charset="-122"/>
              </a:rPr>
              <a:t>frame_expected-1)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>
                <a:ea typeface="黑体" pitchFamily="49" charset="-122"/>
              </a:rPr>
              <a:t> }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>
                <a:ea typeface="黑体" pitchFamily="49" charset="-122"/>
              </a:rPr>
              <a:t>}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CN" sz="2000">
              <a:ea typeface="黑体" pitchFamily="49" charset="-122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6499225" y="6113463"/>
            <a:ext cx="2428875" cy="69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Receiver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Verdana" pitchFamily="34" charset="0"/>
                <a:ea typeface="黑体" pitchFamily="49" charset="-122"/>
              </a:rPr>
              <a:t>Functions of the Data Link Layer (2)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74738"/>
            <a:ext cx="8748713" cy="5783262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>
                <a:ea typeface="黑体" pitchFamily="49" charset="-122"/>
              </a:rPr>
              <a:t>Relationship between packets and frames.</a:t>
            </a:r>
          </a:p>
        </p:txBody>
      </p:sp>
      <p:pic>
        <p:nvPicPr>
          <p:cNvPr id="8196" name="Picture 4" descr="3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2100263"/>
            <a:ext cx="7867650" cy="262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715125" y="6161088"/>
            <a:ext cx="2428875" cy="696912"/>
          </a:xfrm>
        </p:spPr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Receiver</a:t>
            </a:r>
          </a:p>
        </p:txBody>
      </p:sp>
      <p:pic>
        <p:nvPicPr>
          <p:cNvPr id="73731" name="Picture 3" descr="3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53" b="-966"/>
          <a:stretch>
            <a:fillRect/>
          </a:stretch>
        </p:blipFill>
        <p:spPr bwMode="auto">
          <a:xfrm>
            <a:off x="206375" y="55563"/>
            <a:ext cx="8886825" cy="561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428625" y="5568950"/>
            <a:ext cx="7904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buClr>
                <a:schemeClr val="accent2"/>
              </a:buClr>
              <a:buSzTx/>
              <a:buFontTx/>
              <a:buNone/>
            </a:pPr>
            <a:r>
              <a:rPr lang="en-US" altLang="zh-CN" sz="2400">
                <a:solidFill>
                  <a:srgbClr val="993300"/>
                </a:solidFill>
                <a:latin typeface="Times New Roman" pitchFamily="18" charset="0"/>
              </a:rPr>
              <a:t>A positive acknowledgement with retransmission protocol.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Timer</a:t>
            </a:r>
            <a:endParaRPr lang="zh-CN" altLang="en-US">
              <a:ea typeface="黑体" pitchFamily="49" charset="-122"/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Timeout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If the timeout interval is set </a:t>
            </a:r>
            <a:r>
              <a:rPr lang="en-US" altLang="zh-CN">
                <a:solidFill>
                  <a:srgbClr val="993300"/>
                </a:solidFill>
                <a:ea typeface="宋体" pitchFamily="2" charset="-122"/>
              </a:rPr>
              <a:t>too short</a:t>
            </a:r>
            <a:r>
              <a:rPr lang="en-US" altLang="zh-CN">
                <a:ea typeface="宋体" pitchFamily="2" charset="-122"/>
              </a:rPr>
              <a:t>, the sender will transmit unnecessary frames. While these extra frames will not affect the correctness of the protocol, they will </a:t>
            </a:r>
            <a:r>
              <a:rPr lang="en-US" altLang="zh-CN">
                <a:solidFill>
                  <a:srgbClr val="993300"/>
                </a:solidFill>
                <a:ea typeface="宋体" pitchFamily="2" charset="-122"/>
              </a:rPr>
              <a:t>hurt performance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60363" y="2066925"/>
            <a:ext cx="8577262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6000">
                <a:solidFill>
                  <a:srgbClr val="993300"/>
                </a:solidFill>
                <a:latin typeface="Times New Roman" pitchFamily="18" charset="0"/>
                <a:ea typeface="宋体" pitchFamily="2" charset="-122"/>
              </a:rPr>
              <a:t>3.4 Sliding Window Protocols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>
                <a:ea typeface="宋体" pitchFamily="2" charset="-122"/>
              </a:rPr>
              <a:t>Piggybacking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12838"/>
            <a:ext cx="9144000" cy="5440362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For full-duplex data transmission: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Use two </a:t>
            </a:r>
            <a:r>
              <a:rPr lang="en-US" altLang="zh-CN">
                <a:solidFill>
                  <a:srgbClr val="993300"/>
                </a:solidFill>
                <a:ea typeface="宋体" pitchFamily="2" charset="-122"/>
              </a:rPr>
              <a:t>separate communication channels</a:t>
            </a:r>
            <a:r>
              <a:rPr lang="en-US" altLang="zh-CN">
                <a:ea typeface="宋体" pitchFamily="2" charset="-122"/>
              </a:rPr>
              <a:t> and  use each one for simplex data traffic 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Use the </a:t>
            </a:r>
            <a:r>
              <a:rPr lang="en-US" altLang="zh-CN">
                <a:solidFill>
                  <a:srgbClr val="993300"/>
                </a:solidFill>
                <a:ea typeface="宋体" pitchFamily="2" charset="-122"/>
              </a:rPr>
              <a:t>same circuit</a:t>
            </a:r>
            <a:r>
              <a:rPr lang="en-US" altLang="zh-CN">
                <a:ea typeface="宋体" pitchFamily="2" charset="-122"/>
              </a:rPr>
              <a:t> for data in both directions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Piggybacking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When a data frame arrives, instead of immediately sending a separate control frame, the receiver restrains itself and waits until the network layer passes it the next packet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ACK is attached to the outgoing data frame (using the ack field in the frame header). </a:t>
            </a:r>
          </a:p>
          <a:p>
            <a:pPr eaLnBrk="1" hangingPunct="1"/>
            <a:endParaRPr lang="zh-CN" altLang="en-US">
              <a:ea typeface="宋体" pitchFamily="2" charset="-122"/>
            </a:endParaRPr>
          </a:p>
          <a:p>
            <a:pPr lvl="1" eaLnBrk="1" hangingPunct="1"/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Sending window &amp; Receiving window 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Sending window 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At any instant of time, the sender maintains a set of sequence numbers corresponding to frames it is permitted to send. These frames are said to fall within the sending window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Receiving window 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Receiver also maintains a receiving window corresponding to the set of frames it is permitted to accept</a:t>
            </a:r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Sliding Window Protocols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A One-Bit Sliding Window Protocol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A Protocol Using Go Back N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A Protocol Using Selective Repeat</a:t>
            </a:r>
          </a:p>
          <a:p>
            <a:pPr eaLnBrk="1" hangingPunct="1"/>
            <a:endParaRPr lang="en-US" altLang="zh-CN">
              <a:ea typeface="宋体" pitchFamily="2" charset="-122"/>
            </a:endParaRPr>
          </a:p>
          <a:p>
            <a:pPr eaLnBrk="1" hangingPunct="1"/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87325" y="2055813"/>
            <a:ext cx="8577263" cy="29067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One-Bit Sliding Window Protocol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Sliding Window of Size 1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0" y="4186238"/>
            <a:ext cx="8629650" cy="23669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ea typeface="黑体" pitchFamily="49" charset="-122"/>
              </a:rPr>
              <a:t>A sliding window of size 1, with a 3-bit sequence number.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solidFill>
                  <a:schemeClr val="accent2"/>
                </a:solidFill>
                <a:ea typeface="黑体" pitchFamily="49" charset="-122"/>
              </a:rPr>
              <a:t>(a)</a:t>
            </a:r>
            <a:r>
              <a:rPr lang="en-US" altLang="zh-CN" sz="2400">
                <a:ea typeface="黑体" pitchFamily="49" charset="-122"/>
              </a:rPr>
              <a:t> Initially.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solidFill>
                  <a:schemeClr val="accent2"/>
                </a:solidFill>
                <a:ea typeface="黑体" pitchFamily="49" charset="-122"/>
              </a:rPr>
              <a:t>(b)</a:t>
            </a:r>
            <a:r>
              <a:rPr lang="en-US" altLang="zh-CN" sz="2400">
                <a:ea typeface="黑体" pitchFamily="49" charset="-122"/>
              </a:rPr>
              <a:t> After the first frame has been sent.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solidFill>
                  <a:schemeClr val="accent2"/>
                </a:solidFill>
                <a:ea typeface="黑体" pitchFamily="49" charset="-122"/>
              </a:rPr>
              <a:t>(c)</a:t>
            </a:r>
            <a:r>
              <a:rPr lang="en-US" altLang="zh-CN" sz="2400">
                <a:ea typeface="黑体" pitchFamily="49" charset="-122"/>
              </a:rPr>
              <a:t> After the first frame has been received.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solidFill>
                  <a:schemeClr val="accent2"/>
                </a:solidFill>
                <a:ea typeface="黑体" pitchFamily="49" charset="-122"/>
              </a:rPr>
              <a:t>(d)</a:t>
            </a:r>
            <a:r>
              <a:rPr lang="en-US" altLang="zh-CN" sz="2400">
                <a:ea typeface="黑体" pitchFamily="49" charset="-122"/>
              </a:rPr>
              <a:t> After the first acknowledgement has been received.</a:t>
            </a:r>
          </a:p>
        </p:txBody>
      </p:sp>
      <p:pic>
        <p:nvPicPr>
          <p:cNvPr id="80900" name="Picture 4" descr="3-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63" y="1036638"/>
            <a:ext cx="5249862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One-Bit Sliding Window Protocol (1)</a:t>
            </a:r>
            <a:endParaRPr kumimoji="1" lang="en-US" altLang="zh-CN" sz="2000" b="1" baseline="-25000">
              <a:ea typeface="黑体" pitchFamily="49" charset="-122"/>
              <a:sym typeface="Wingdings" pitchFamily="2" charset="2"/>
            </a:endParaRPr>
          </a:p>
        </p:txBody>
      </p:sp>
      <p:pic>
        <p:nvPicPr>
          <p:cNvPr id="81923" name="Picture 3" descr="3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21"/>
          <a:stretch>
            <a:fillRect/>
          </a:stretch>
        </p:blipFill>
        <p:spPr bwMode="auto">
          <a:xfrm>
            <a:off x="354013" y="835025"/>
            <a:ext cx="8789987" cy="520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One-Bit Sliding Window Protocol (2)</a:t>
            </a:r>
          </a:p>
        </p:txBody>
      </p:sp>
      <p:pic>
        <p:nvPicPr>
          <p:cNvPr id="82947" name="Picture 3" descr="3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57"/>
          <a:stretch>
            <a:fillRect/>
          </a:stretch>
        </p:blipFill>
        <p:spPr bwMode="auto">
          <a:xfrm>
            <a:off x="247650" y="788988"/>
            <a:ext cx="8677275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>
                <a:latin typeface="Verdana" pitchFamily="34" charset="0"/>
                <a:ea typeface="黑体" pitchFamily="49" charset="-122"/>
              </a:rPr>
              <a:t>Services Provided to Network Layer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7163" y="982663"/>
            <a:ext cx="6172200" cy="11207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>
                <a:solidFill>
                  <a:schemeClr val="accent2"/>
                </a:solidFill>
                <a:ea typeface="黑体" pitchFamily="49" charset="-122"/>
              </a:rPr>
              <a:t>(</a:t>
            </a:r>
            <a:r>
              <a:rPr lang="en-US" altLang="zh-CN">
                <a:solidFill>
                  <a:schemeClr val="accent2"/>
                </a:solidFill>
                <a:ea typeface="黑体" pitchFamily="49" charset="-122"/>
              </a:rPr>
              <a:t>a)</a:t>
            </a:r>
            <a:r>
              <a:rPr lang="en-US" altLang="zh-CN">
                <a:ea typeface="黑体" pitchFamily="49" charset="-122"/>
              </a:rPr>
              <a:t> Virtual communication.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>
                <a:solidFill>
                  <a:schemeClr val="accent2"/>
                </a:solidFill>
                <a:ea typeface="黑体" pitchFamily="49" charset="-122"/>
              </a:rPr>
              <a:t>(b)</a:t>
            </a:r>
            <a:r>
              <a:rPr lang="en-US" altLang="zh-CN">
                <a:ea typeface="黑体" pitchFamily="49" charset="-122"/>
              </a:rPr>
              <a:t> Actual communication.</a:t>
            </a:r>
          </a:p>
        </p:txBody>
      </p:sp>
      <p:pic>
        <p:nvPicPr>
          <p:cNvPr id="9220" name="Picture 4" descr="3-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2336800"/>
            <a:ext cx="6311900" cy="38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Two Scenarios for Protocol 4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" y="4738688"/>
            <a:ext cx="9007475" cy="2274887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>
                <a:latin typeface="Times New Roman" pitchFamily="18" charset="0"/>
                <a:ea typeface="黑体" pitchFamily="49" charset="-122"/>
              </a:rPr>
              <a:t>Two scenarios for protocol 4.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>
                <a:latin typeface="Times New Roman" pitchFamily="18" charset="0"/>
                <a:ea typeface="黑体" pitchFamily="49" charset="-122"/>
              </a:rPr>
              <a:t>The notation is </a:t>
            </a:r>
            <a:r>
              <a:rPr lang="en-US" altLang="zh-CN" i="1">
                <a:latin typeface="Times New Roman" pitchFamily="18" charset="0"/>
                <a:ea typeface="黑体" pitchFamily="49" charset="-122"/>
              </a:rPr>
              <a:t>(seq, ack, packet)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>
                <a:latin typeface="Times New Roman" pitchFamily="18" charset="0"/>
                <a:ea typeface="黑体" pitchFamily="49" charset="-122"/>
              </a:rPr>
              <a:t>An asterisk indicates where a network layer accepts a packet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>
                <a:solidFill>
                  <a:schemeClr val="accent2"/>
                </a:solidFill>
                <a:latin typeface="Times New Roman" pitchFamily="18" charset="0"/>
                <a:ea typeface="黑体" pitchFamily="49" charset="-122"/>
              </a:rPr>
              <a:t>(a)</a:t>
            </a:r>
            <a:r>
              <a:rPr lang="en-US" altLang="zh-CN">
                <a:latin typeface="Times New Roman" pitchFamily="18" charset="0"/>
                <a:ea typeface="黑体" pitchFamily="49" charset="-122"/>
              </a:rPr>
              <a:t> Normal case.  </a:t>
            </a:r>
            <a:r>
              <a:rPr lang="en-US" altLang="zh-CN">
                <a:solidFill>
                  <a:schemeClr val="accent2"/>
                </a:solidFill>
                <a:latin typeface="Times New Roman" pitchFamily="18" charset="0"/>
                <a:ea typeface="黑体" pitchFamily="49" charset="-122"/>
              </a:rPr>
              <a:t>(b)</a:t>
            </a:r>
            <a:r>
              <a:rPr lang="en-US" altLang="zh-CN">
                <a:latin typeface="Times New Roman" pitchFamily="18" charset="0"/>
                <a:ea typeface="黑体" pitchFamily="49" charset="-122"/>
              </a:rPr>
              <a:t> Abnormal case. </a:t>
            </a:r>
          </a:p>
        </p:txBody>
      </p:sp>
      <p:pic>
        <p:nvPicPr>
          <p:cNvPr id="83972" name="Picture 4" descr="3-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866775"/>
            <a:ext cx="7812087" cy="392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Problem</a:t>
            </a:r>
            <a:endParaRPr lang="zh-CN" altLang="en-US">
              <a:ea typeface="黑体" pitchFamily="49" charset="-122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Consider a 50-kbps satellite channel with a 500-msec round-trip propagation delay, send 1000-bit frames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t=0: sender starts sending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t=20 msec: the frame has been completely sent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t=270 msec: frame fully arrived at the receiver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t=520 msec: ACK arrived back at the sender, under the best of circumstances (no waiting in the receiver and a short acknowledgement frame).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Conclusion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Sender was blocked during 500/520 or 96% of the time. only 4% of the available bandwidth was used </a:t>
            </a:r>
          </a:p>
          <a:p>
            <a:pPr eaLnBrk="1" hangingPunct="1">
              <a:lnSpc>
                <a:spcPct val="90000"/>
              </a:lnSpc>
            </a:pPr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Line Utilization 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Channel capacity is </a:t>
            </a:r>
            <a:r>
              <a:rPr lang="en-US" altLang="zh-CN" sz="3200" b="1" i="1">
                <a:solidFill>
                  <a:srgbClr val="993300"/>
                </a:solidFill>
                <a:latin typeface="Times New Roman" pitchFamily="18" charset="0"/>
                <a:ea typeface="宋体" pitchFamily="2" charset="-122"/>
              </a:rPr>
              <a:t>B</a:t>
            </a:r>
            <a:r>
              <a:rPr lang="en-US" altLang="zh-CN">
                <a:solidFill>
                  <a:srgbClr val="993300"/>
                </a:solidFill>
                <a:ea typeface="宋体" pitchFamily="2" charset="-122"/>
              </a:rPr>
              <a:t> </a:t>
            </a:r>
            <a:r>
              <a:rPr lang="en-US" altLang="zh-CN">
                <a:ea typeface="宋体" pitchFamily="2" charset="-122"/>
              </a:rPr>
              <a:t>bits/sec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Frame size </a:t>
            </a:r>
            <a:r>
              <a:rPr lang="en-US" altLang="zh-CN" sz="3200" b="1" i="1">
                <a:solidFill>
                  <a:srgbClr val="993300"/>
                </a:solidFill>
                <a:latin typeface="Times New Roman" pitchFamily="18" charset="0"/>
                <a:ea typeface="宋体" pitchFamily="2" charset="-122"/>
              </a:rPr>
              <a:t>l</a:t>
            </a:r>
            <a:r>
              <a:rPr lang="en-US" altLang="zh-CN">
                <a:ea typeface="宋体" pitchFamily="2" charset="-122"/>
              </a:rPr>
              <a:t> bits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propagation time </a:t>
            </a:r>
            <a:r>
              <a:rPr lang="en-US" altLang="zh-CN" b="1" i="1">
                <a:solidFill>
                  <a:srgbClr val="993300"/>
                </a:solidFill>
                <a:latin typeface="Times New Roman" pitchFamily="18" charset="0"/>
                <a:ea typeface="宋体" pitchFamily="2" charset="-122"/>
              </a:rPr>
              <a:t>R </a:t>
            </a:r>
            <a:r>
              <a:rPr lang="en-US" altLang="zh-CN">
                <a:ea typeface="宋体" pitchFamily="2" charset="-122"/>
              </a:rPr>
              <a:t>sec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Line Utilization</a:t>
            </a:r>
          </a:p>
          <a:p>
            <a:pPr lvl="1" eaLnBrk="1" hangingPunct="1"/>
            <a:r>
              <a:rPr lang="en-US" altLang="zh-CN" sz="3200" b="1" i="1">
                <a:solidFill>
                  <a:srgbClr val="993300"/>
                </a:solidFill>
                <a:latin typeface="Times New Roman" pitchFamily="18" charset="0"/>
                <a:ea typeface="宋体" pitchFamily="2" charset="-122"/>
              </a:rPr>
              <a:t>(l/B)/(l/B+2R</a:t>
            </a:r>
            <a:r>
              <a:rPr lang="en-US" altLang="zh-CN" b="1" i="1">
                <a:solidFill>
                  <a:srgbClr val="993300"/>
                </a:solidFill>
                <a:latin typeface="Times New Roman" pitchFamily="18" charset="0"/>
                <a:ea typeface="宋体" pitchFamily="2" charset="-122"/>
              </a:rPr>
              <a:t>)=</a:t>
            </a:r>
            <a:r>
              <a:rPr lang="en-US" altLang="zh-CN" sz="3200" b="1" i="1">
                <a:solidFill>
                  <a:srgbClr val="993300"/>
                </a:solidFill>
                <a:latin typeface="Times New Roman" pitchFamily="18" charset="0"/>
                <a:ea typeface="宋体" pitchFamily="2" charset="-122"/>
              </a:rPr>
              <a:t>l/(l+2BR)=1/(1+2BR/l)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If  </a:t>
            </a:r>
            <a:r>
              <a:rPr lang="en-US" altLang="zh-CN" sz="3200" b="1" i="1">
                <a:solidFill>
                  <a:srgbClr val="993300"/>
                </a:solidFill>
                <a:latin typeface="Times New Roman" pitchFamily="18" charset="0"/>
                <a:ea typeface="宋体" pitchFamily="2" charset="-122"/>
              </a:rPr>
              <a:t>l</a:t>
            </a:r>
            <a:r>
              <a:rPr lang="en-US" altLang="zh-CN" sz="3200">
                <a:ea typeface="宋体" pitchFamily="2" charset="-122"/>
              </a:rPr>
              <a:t> &lt; </a:t>
            </a:r>
            <a:r>
              <a:rPr lang="en-US" altLang="zh-CN" sz="3200" b="1" i="1">
                <a:solidFill>
                  <a:srgbClr val="993300"/>
                </a:solidFill>
                <a:latin typeface="Times New Roman" pitchFamily="18" charset="0"/>
                <a:ea typeface="宋体" pitchFamily="2" charset="-122"/>
              </a:rPr>
              <a:t>2BR</a:t>
            </a:r>
            <a:r>
              <a:rPr lang="en-US" altLang="zh-CN">
                <a:ea typeface="宋体" pitchFamily="2" charset="-122"/>
              </a:rPr>
              <a:t>, the efficiency will be less than 50 percent</a:t>
            </a:r>
          </a:p>
          <a:p>
            <a:pPr eaLnBrk="1" hangingPunct="1"/>
            <a:endParaRPr lang="en-US" altLang="zh-CN">
              <a:ea typeface="宋体" pitchFamily="2" charset="-122"/>
            </a:endParaRPr>
          </a:p>
          <a:p>
            <a:pPr eaLnBrk="1" hangingPunct="1"/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87325" y="2425700"/>
            <a:ext cx="8577263" cy="25368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Protocol Using Go Back N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Pipelining &amp; Error Recovery</a:t>
            </a:r>
            <a:endParaRPr kumimoji="1" lang="en-US" altLang="zh-CN" b="1" baseline="-2500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213" y="5256213"/>
            <a:ext cx="8840787" cy="1601787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400">
                <a:ea typeface="黑体" pitchFamily="49" charset="-122"/>
              </a:rPr>
              <a:t>Pipelining and error recovery.  Effect on an error when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>
                <a:solidFill>
                  <a:schemeClr val="accent2"/>
                </a:solidFill>
                <a:ea typeface="黑体" pitchFamily="49" charset="-122"/>
              </a:rPr>
              <a:t>(a)</a:t>
            </a:r>
            <a:r>
              <a:rPr lang="en-US" altLang="zh-CN" sz="2400">
                <a:ea typeface="黑体" pitchFamily="49" charset="-122"/>
              </a:rPr>
              <a:t> Receiver’s window size is 1.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>
                <a:solidFill>
                  <a:schemeClr val="accent2"/>
                </a:solidFill>
                <a:ea typeface="黑体" pitchFamily="49" charset="-122"/>
              </a:rPr>
              <a:t>(b)</a:t>
            </a:r>
            <a:r>
              <a:rPr lang="en-US" altLang="zh-CN" sz="2400">
                <a:ea typeface="黑体" pitchFamily="49" charset="-122"/>
              </a:rPr>
              <a:t> Receiver’s window size is large.</a:t>
            </a:r>
          </a:p>
        </p:txBody>
      </p:sp>
      <p:pic>
        <p:nvPicPr>
          <p:cNvPr id="88068" name="Picture 4" descr="3-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8" y="1092200"/>
            <a:ext cx="5154612" cy="413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Go Back N</a:t>
            </a:r>
            <a:r>
              <a:rPr lang="zh-CN" altLang="en-US">
                <a:ea typeface="宋体" pitchFamily="2" charset="-122"/>
              </a:rPr>
              <a:t>（</a:t>
            </a:r>
            <a:r>
              <a:rPr lang="en-US" altLang="zh-CN">
                <a:ea typeface="宋体" pitchFamily="2" charset="-122"/>
              </a:rPr>
              <a:t>GBN</a:t>
            </a:r>
            <a:r>
              <a:rPr lang="zh-CN" altLang="en-US">
                <a:ea typeface="宋体" pitchFamily="2" charset="-122"/>
              </a:rPr>
              <a:t>）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>
                <a:solidFill>
                  <a:srgbClr val="993300"/>
                </a:solidFill>
                <a:ea typeface="宋体" pitchFamily="2" charset="-122"/>
              </a:rPr>
              <a:t>Based on sliding window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Use window to control number of outstanding frames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If Receiver detects error, discard that frame and all future frames until error frame received correctly</a:t>
            </a:r>
            <a:endParaRPr lang="en-US" altLang="zh-CN" i="1">
              <a:latin typeface="Times New Roman" pitchFamily="18" charset="0"/>
              <a:ea typeface="宋体" pitchFamily="2" charset="-122"/>
            </a:endParaRPr>
          </a:p>
          <a:p>
            <a:pPr eaLnBrk="1" hangingPunct="1"/>
            <a:r>
              <a:rPr lang="en-US" altLang="zh-CN">
                <a:ea typeface="宋体" pitchFamily="2" charset="-122"/>
              </a:rPr>
              <a:t>Transmitter must go back and retransmit that frame and all subsequent frames</a:t>
            </a:r>
          </a:p>
          <a:p>
            <a:pPr eaLnBrk="1" hangingPunct="1"/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Damaged Frame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If Data Frame is Damaged 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Receiver detects error in frame 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i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Receiver discard that frame 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i</a:t>
            </a:r>
            <a:r>
              <a:rPr lang="en-US" altLang="zh-CN" b="1" i="1">
                <a:solidFill>
                  <a:srgbClr val="9933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>
                <a:ea typeface="宋体" pitchFamily="2" charset="-122"/>
              </a:rPr>
              <a:t>and all subsequent</a:t>
            </a:r>
            <a:endParaRPr lang="en-US" altLang="zh-CN" i="1">
              <a:ea typeface="宋体" pitchFamily="2" charset="-122"/>
            </a:endParaRPr>
          </a:p>
          <a:p>
            <a:pPr lvl="1" eaLnBrk="1" hangingPunct="1"/>
            <a:r>
              <a:rPr lang="en-US" altLang="zh-CN">
                <a:ea typeface="宋体" pitchFamily="2" charset="-122"/>
              </a:rPr>
              <a:t>When timeout transmitter retransmits frame  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i </a:t>
            </a:r>
            <a:r>
              <a:rPr lang="en-US" altLang="zh-CN">
                <a:ea typeface="宋体" pitchFamily="2" charset="-122"/>
              </a:rPr>
              <a:t>and all subsequent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If ACK Frame is Damaged 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Receiver gets frame 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i</a:t>
            </a:r>
            <a:r>
              <a:rPr lang="en-US" altLang="zh-CN" b="1">
                <a:ea typeface="宋体" pitchFamily="2" charset="-122"/>
              </a:rPr>
              <a:t> </a:t>
            </a:r>
            <a:r>
              <a:rPr lang="en-US" altLang="zh-CN">
                <a:ea typeface="宋体" pitchFamily="2" charset="-122"/>
              </a:rPr>
              <a:t>and send acknowledgement 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ACK (i)</a:t>
            </a:r>
            <a:r>
              <a:rPr lang="en-US" altLang="zh-CN">
                <a:ea typeface="宋体" pitchFamily="2" charset="-122"/>
              </a:rPr>
              <a:t> which is lost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Ack are </a:t>
            </a:r>
            <a:r>
              <a:rPr lang="en-US" altLang="zh-CN" b="1">
                <a:ea typeface="宋体" pitchFamily="2" charset="-122"/>
              </a:rPr>
              <a:t>cumulative</a:t>
            </a:r>
            <a:r>
              <a:rPr lang="en-US" altLang="zh-CN">
                <a:ea typeface="宋体" pitchFamily="2" charset="-122"/>
              </a:rPr>
              <a:t>, so next 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ACK(i+n)</a:t>
            </a:r>
            <a:r>
              <a:rPr lang="en-US" altLang="zh-CN">
                <a:ea typeface="宋体" pitchFamily="2" charset="-122"/>
              </a:rPr>
              <a:t> may arrive before transmitter times out on frame 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i</a:t>
            </a:r>
            <a:endParaRPr lang="en-US" altLang="zh-CN">
              <a:ea typeface="宋体" pitchFamily="2" charset="-122"/>
            </a:endParaRPr>
          </a:p>
          <a:p>
            <a:pPr lvl="1" eaLnBrk="1" hangingPunct="1"/>
            <a:r>
              <a:rPr lang="en-US" altLang="zh-CN">
                <a:ea typeface="宋体" pitchFamily="2" charset="-122"/>
              </a:rPr>
              <a:t>If transmitter times out, retransmits frame </a:t>
            </a: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i</a:t>
            </a:r>
            <a:r>
              <a:rPr lang="en-US" altLang="zh-CN">
                <a:ea typeface="宋体" pitchFamily="2" charset="-122"/>
              </a:rPr>
              <a:t> and all subsequent</a:t>
            </a:r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About ACK</a:t>
            </a:r>
          </a:p>
        </p:txBody>
      </p:sp>
      <p:sp>
        <p:nvSpPr>
          <p:cNvPr id="91139" name="Line 3"/>
          <p:cNvSpPr>
            <a:spLocks noChangeShapeType="1"/>
          </p:cNvSpPr>
          <p:nvPr/>
        </p:nvSpPr>
        <p:spPr bwMode="auto">
          <a:xfrm>
            <a:off x="1622425" y="1423988"/>
            <a:ext cx="1743075" cy="3571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140" name="Line 4"/>
          <p:cNvSpPr>
            <a:spLocks noChangeShapeType="1"/>
          </p:cNvSpPr>
          <p:nvPr/>
        </p:nvSpPr>
        <p:spPr bwMode="auto">
          <a:xfrm flipH="1">
            <a:off x="2508250" y="1995488"/>
            <a:ext cx="800100" cy="1000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3754438" y="1184275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itchFamily="34" charset="0"/>
              </a:rPr>
              <a:t>B</a:t>
            </a:r>
          </a:p>
        </p:txBody>
      </p:sp>
      <p:sp>
        <p:nvSpPr>
          <p:cNvPr id="91142" name="Line 6"/>
          <p:cNvSpPr>
            <a:spLocks noChangeShapeType="1"/>
          </p:cNvSpPr>
          <p:nvPr/>
        </p:nvSpPr>
        <p:spPr bwMode="auto">
          <a:xfrm>
            <a:off x="1746250" y="2476500"/>
            <a:ext cx="1743075" cy="3571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143" name="Text Box 7"/>
          <p:cNvSpPr txBox="1">
            <a:spLocks noChangeArrowheads="1"/>
          </p:cNvSpPr>
          <p:nvPr/>
        </p:nvSpPr>
        <p:spPr bwMode="auto">
          <a:xfrm>
            <a:off x="782638" y="111283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itchFamily="34" charset="0"/>
              </a:rPr>
              <a:t>A</a:t>
            </a:r>
          </a:p>
        </p:txBody>
      </p:sp>
      <p:sp>
        <p:nvSpPr>
          <p:cNvPr id="91144" name="Line 8"/>
          <p:cNvSpPr>
            <a:spLocks noChangeShapeType="1"/>
          </p:cNvSpPr>
          <p:nvPr/>
        </p:nvSpPr>
        <p:spPr bwMode="auto">
          <a:xfrm>
            <a:off x="1827213" y="3386138"/>
            <a:ext cx="1743075" cy="3571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145" name="Text Box 9"/>
          <p:cNvSpPr txBox="1">
            <a:spLocks noChangeArrowheads="1"/>
          </p:cNvSpPr>
          <p:nvPr/>
        </p:nvSpPr>
        <p:spPr bwMode="auto">
          <a:xfrm>
            <a:off x="1266825" y="12573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itchFamily="34" charset="0"/>
              </a:rPr>
              <a:t>0</a:t>
            </a:r>
          </a:p>
        </p:txBody>
      </p:sp>
      <p:sp>
        <p:nvSpPr>
          <p:cNvPr id="91146" name="Text Box 10"/>
          <p:cNvSpPr txBox="1">
            <a:spLocks noChangeArrowheads="1"/>
          </p:cNvSpPr>
          <p:nvPr/>
        </p:nvSpPr>
        <p:spPr bwMode="auto">
          <a:xfrm>
            <a:off x="841375" y="2197100"/>
            <a:ext cx="11636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itchFamily="34" charset="0"/>
              </a:rPr>
              <a:t>1</a:t>
            </a:r>
          </a:p>
        </p:txBody>
      </p:sp>
      <p:sp>
        <p:nvSpPr>
          <p:cNvPr id="91147" name="Text Box 11"/>
          <p:cNvSpPr txBox="1">
            <a:spLocks noChangeArrowheads="1"/>
          </p:cNvSpPr>
          <p:nvPr/>
        </p:nvSpPr>
        <p:spPr bwMode="auto">
          <a:xfrm>
            <a:off x="860425" y="3187700"/>
            <a:ext cx="11636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91148" name="Line 12"/>
          <p:cNvSpPr>
            <a:spLocks noChangeShapeType="1"/>
          </p:cNvSpPr>
          <p:nvPr/>
        </p:nvSpPr>
        <p:spPr bwMode="auto">
          <a:xfrm flipH="1">
            <a:off x="2589213" y="3019425"/>
            <a:ext cx="800100" cy="1000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149" name="Line 13"/>
          <p:cNvSpPr>
            <a:spLocks noChangeShapeType="1"/>
          </p:cNvSpPr>
          <p:nvPr/>
        </p:nvSpPr>
        <p:spPr bwMode="auto">
          <a:xfrm flipH="1">
            <a:off x="2513013" y="3938588"/>
            <a:ext cx="800100" cy="1000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150" name="Text Box 14"/>
          <p:cNvSpPr txBox="1">
            <a:spLocks noChangeArrowheads="1"/>
          </p:cNvSpPr>
          <p:nvPr/>
        </p:nvSpPr>
        <p:spPr bwMode="auto">
          <a:xfrm>
            <a:off x="1849438" y="1866900"/>
            <a:ext cx="781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itchFamily="34" charset="0"/>
              </a:rPr>
              <a:t>ACK0</a:t>
            </a:r>
          </a:p>
        </p:txBody>
      </p:sp>
      <p:sp>
        <p:nvSpPr>
          <p:cNvPr id="91151" name="Text Box 15"/>
          <p:cNvSpPr txBox="1">
            <a:spLocks noChangeArrowheads="1"/>
          </p:cNvSpPr>
          <p:nvPr/>
        </p:nvSpPr>
        <p:spPr bwMode="auto">
          <a:xfrm>
            <a:off x="1741488" y="3863975"/>
            <a:ext cx="781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itchFamily="34" charset="0"/>
              </a:rPr>
              <a:t>ACK2</a:t>
            </a:r>
          </a:p>
        </p:txBody>
      </p:sp>
      <p:sp>
        <p:nvSpPr>
          <p:cNvPr id="91152" name="Text Box 16"/>
          <p:cNvSpPr txBox="1">
            <a:spLocks noChangeArrowheads="1"/>
          </p:cNvSpPr>
          <p:nvPr/>
        </p:nvSpPr>
        <p:spPr bwMode="auto">
          <a:xfrm>
            <a:off x="1811338" y="2841625"/>
            <a:ext cx="781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itchFamily="34" charset="0"/>
              </a:rPr>
              <a:t>ACK1</a:t>
            </a:r>
          </a:p>
        </p:txBody>
      </p:sp>
      <p:sp>
        <p:nvSpPr>
          <p:cNvPr id="91153" name="Line 17"/>
          <p:cNvSpPr>
            <a:spLocks noChangeShapeType="1"/>
          </p:cNvSpPr>
          <p:nvPr/>
        </p:nvSpPr>
        <p:spPr bwMode="auto">
          <a:xfrm>
            <a:off x="5811838" y="1504950"/>
            <a:ext cx="1743075" cy="3571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154" name="Text Box 18"/>
          <p:cNvSpPr txBox="1">
            <a:spLocks noChangeArrowheads="1"/>
          </p:cNvSpPr>
          <p:nvPr/>
        </p:nvSpPr>
        <p:spPr bwMode="auto">
          <a:xfrm>
            <a:off x="7943850" y="126523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itchFamily="34" charset="0"/>
              </a:rPr>
              <a:t>B</a:t>
            </a:r>
          </a:p>
        </p:txBody>
      </p:sp>
      <p:sp>
        <p:nvSpPr>
          <p:cNvPr id="91155" name="Line 19"/>
          <p:cNvSpPr>
            <a:spLocks noChangeShapeType="1"/>
          </p:cNvSpPr>
          <p:nvPr/>
        </p:nvSpPr>
        <p:spPr bwMode="auto">
          <a:xfrm>
            <a:off x="5935663" y="2557463"/>
            <a:ext cx="1743075" cy="3571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156" name="Text Box 20"/>
          <p:cNvSpPr txBox="1">
            <a:spLocks noChangeArrowheads="1"/>
          </p:cNvSpPr>
          <p:nvPr/>
        </p:nvSpPr>
        <p:spPr bwMode="auto">
          <a:xfrm>
            <a:off x="4972050" y="11938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itchFamily="34" charset="0"/>
              </a:rPr>
              <a:t>A</a:t>
            </a:r>
          </a:p>
        </p:txBody>
      </p:sp>
      <p:sp>
        <p:nvSpPr>
          <p:cNvPr id="91157" name="Line 21"/>
          <p:cNvSpPr>
            <a:spLocks noChangeShapeType="1"/>
          </p:cNvSpPr>
          <p:nvPr/>
        </p:nvSpPr>
        <p:spPr bwMode="auto">
          <a:xfrm>
            <a:off x="6016625" y="3467100"/>
            <a:ext cx="1743075" cy="3571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158" name="Text Box 22"/>
          <p:cNvSpPr txBox="1">
            <a:spLocks noChangeArrowheads="1"/>
          </p:cNvSpPr>
          <p:nvPr/>
        </p:nvSpPr>
        <p:spPr bwMode="auto">
          <a:xfrm>
            <a:off x="5456238" y="133826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itchFamily="34" charset="0"/>
              </a:rPr>
              <a:t>0</a:t>
            </a:r>
          </a:p>
        </p:txBody>
      </p:sp>
      <p:sp>
        <p:nvSpPr>
          <p:cNvPr id="91159" name="Text Box 23"/>
          <p:cNvSpPr txBox="1">
            <a:spLocks noChangeArrowheads="1"/>
          </p:cNvSpPr>
          <p:nvPr/>
        </p:nvSpPr>
        <p:spPr bwMode="auto">
          <a:xfrm>
            <a:off x="5030788" y="2278063"/>
            <a:ext cx="11636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itchFamily="34" charset="0"/>
              </a:rPr>
              <a:t>1</a:t>
            </a:r>
          </a:p>
        </p:txBody>
      </p:sp>
      <p:sp>
        <p:nvSpPr>
          <p:cNvPr id="91160" name="Text Box 24"/>
          <p:cNvSpPr txBox="1">
            <a:spLocks noChangeArrowheads="1"/>
          </p:cNvSpPr>
          <p:nvPr/>
        </p:nvSpPr>
        <p:spPr bwMode="auto">
          <a:xfrm>
            <a:off x="5049838" y="3268663"/>
            <a:ext cx="11636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91161" name="Line 25"/>
          <p:cNvSpPr>
            <a:spLocks noChangeShapeType="1"/>
          </p:cNvSpPr>
          <p:nvPr/>
        </p:nvSpPr>
        <p:spPr bwMode="auto">
          <a:xfrm flipH="1">
            <a:off x="6702425" y="4019550"/>
            <a:ext cx="800100" cy="1000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162" name="Text Box 26"/>
          <p:cNvSpPr txBox="1">
            <a:spLocks noChangeArrowheads="1"/>
          </p:cNvSpPr>
          <p:nvPr/>
        </p:nvSpPr>
        <p:spPr bwMode="auto">
          <a:xfrm>
            <a:off x="5930900" y="3944938"/>
            <a:ext cx="781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itchFamily="34" charset="0"/>
              </a:rPr>
              <a:t>ACK2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Maximum of Sending Window Size </a:t>
            </a:r>
            <a:endParaRPr kumimoji="1" lang="en-US" altLang="zh-CN" b="1" baseline="-2500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25500"/>
            <a:ext cx="9144000" cy="5329238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The sender sends frames 0 through 7.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A piggybacked acknowledgement for frame 7 eventually comes back to the sender.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The sender sends another eight frames, again with sequence numbers 0 through 7.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Now another piggybacked acknowledgement for frame 7 comes in</a:t>
            </a:r>
          </a:p>
          <a:p>
            <a:pPr eaLnBrk="1" hangingPunct="1"/>
            <a:r>
              <a:rPr lang="zh-CN" altLang="en-US">
                <a:latin typeface="黑体" pitchFamily="49" charset="-122"/>
                <a:ea typeface="黑体" pitchFamily="49" charset="-122"/>
              </a:rPr>
              <a:t>原则</a:t>
            </a:r>
            <a:endParaRPr lang="en-US" altLang="zh-CN">
              <a:latin typeface="黑体" pitchFamily="49" charset="-122"/>
              <a:ea typeface="黑体" pitchFamily="49" charset="-122"/>
            </a:endParaRPr>
          </a:p>
          <a:p>
            <a:pPr lvl="1" eaLnBrk="1" hangingPunct="1"/>
            <a:r>
              <a:rPr lang="zh-CN" altLang="en-US">
                <a:latin typeface="黑体" pitchFamily="49" charset="-122"/>
                <a:ea typeface="黑体" pitchFamily="49" charset="-122"/>
              </a:rPr>
              <a:t>当发送方发送完发送窗口内所有帧，在未收到</a:t>
            </a:r>
            <a:r>
              <a:rPr lang="en-US" altLang="zh-CN">
                <a:latin typeface="黑体" pitchFamily="49" charset="-122"/>
                <a:ea typeface="黑体" pitchFamily="49" charset="-122"/>
              </a:rPr>
              <a:t>ACK</a:t>
            </a:r>
            <a:r>
              <a:rPr lang="zh-CN" altLang="en-US">
                <a:latin typeface="黑体" pitchFamily="49" charset="-122"/>
                <a:ea typeface="黑体" pitchFamily="49" charset="-122"/>
              </a:rPr>
              <a:t>之前，接收方正确接收到所有发送来的帧，接收窗口向前推移，此时，必须保证发送窗口与接收窗口在序号上不能重叠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3" descr="3-1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94"/>
          <a:stretch>
            <a:fillRect/>
          </a:stretch>
        </p:blipFill>
        <p:spPr bwMode="auto">
          <a:xfrm>
            <a:off x="765175" y="142875"/>
            <a:ext cx="7689850" cy="649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Services Provided to Network Layer(2)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43013"/>
            <a:ext cx="9144000" cy="531018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黑体" pitchFamily="49" charset="-122"/>
              </a:rPr>
              <a:t>Unacknowledged connectionless service.</a:t>
            </a:r>
          </a:p>
          <a:p>
            <a:pPr eaLnBrk="1" hangingPunct="1">
              <a:buFontTx/>
              <a:buNone/>
              <a:defRPr/>
            </a:pPr>
            <a:r>
              <a:rPr lang="en-US" altLang="zh-CN" dirty="0">
                <a:ea typeface="黑体" pitchFamily="49" charset="-122"/>
              </a:rPr>
              <a:t>    </a:t>
            </a:r>
            <a:r>
              <a:rPr lang="en-US" altLang="zh-CN" sz="2400" dirty="0">
                <a:ea typeface="黑体" pitchFamily="49" charset="-122"/>
              </a:rPr>
              <a:t>Most LANs use unacknowledged connectionless service </a:t>
            </a:r>
          </a:p>
          <a:p>
            <a:pPr eaLnBrk="1" hangingPunct="1">
              <a:defRPr/>
            </a:pPr>
            <a:r>
              <a:rPr lang="en-US" altLang="zh-CN" dirty="0">
                <a:ea typeface="黑体" pitchFamily="49" charset="-122"/>
              </a:rPr>
              <a:t>Acknowledged connectionless service.</a:t>
            </a:r>
          </a:p>
          <a:p>
            <a:pPr eaLnBrk="1" hangingPunct="1">
              <a:buFontTx/>
              <a:buNone/>
              <a:defRPr/>
            </a:pPr>
            <a:r>
              <a:rPr lang="en-US" altLang="zh-CN" dirty="0">
                <a:ea typeface="黑体" pitchFamily="49" charset="-122"/>
              </a:rPr>
              <a:t>     </a:t>
            </a:r>
            <a:r>
              <a:rPr lang="en-US" altLang="zh-CN" sz="2400" dirty="0">
                <a:ea typeface="黑体" pitchFamily="49" charset="-122"/>
              </a:rPr>
              <a:t>This service is useful over unreliable channels, such as wireless  systems</a:t>
            </a:r>
          </a:p>
          <a:p>
            <a:pPr eaLnBrk="1" hangingPunct="1">
              <a:defRPr/>
            </a:pPr>
            <a:r>
              <a:rPr lang="en-US" altLang="zh-CN" dirty="0">
                <a:ea typeface="黑体" pitchFamily="49" charset="-122"/>
              </a:rPr>
              <a:t>Acknowledged connection-oriented service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000" dirty="0"/>
              <a:t>   10 frames, of which 2 are lost on average. It would then take a very long time for the packet to get through.</a:t>
            </a:r>
            <a:endParaRPr lang="en-US" altLang="zh-CN" sz="2000" dirty="0">
              <a:ea typeface="黑体" pitchFamily="49" charset="-122"/>
            </a:endParaRPr>
          </a:p>
          <a:p>
            <a:pPr lvl="1" eaLnBrk="1" hangingPunct="1">
              <a:defRPr/>
            </a:pPr>
            <a:r>
              <a:rPr lang="en-US" altLang="zh-CN" dirty="0">
                <a:ea typeface="黑体" pitchFamily="49" charset="-122"/>
              </a:rPr>
              <a:t>Connection establishment</a:t>
            </a:r>
          </a:p>
          <a:p>
            <a:pPr lvl="1" eaLnBrk="1" hangingPunct="1">
              <a:defRPr/>
            </a:pPr>
            <a:r>
              <a:rPr lang="en-US" altLang="zh-CN" dirty="0">
                <a:ea typeface="黑体" pitchFamily="49" charset="-122"/>
              </a:rPr>
              <a:t>Timer</a:t>
            </a:r>
          </a:p>
          <a:p>
            <a:pPr lvl="1" eaLnBrk="1" hangingPunct="1">
              <a:defRPr/>
            </a:pPr>
            <a:r>
              <a:rPr lang="en-US" altLang="zh-CN" dirty="0">
                <a:ea typeface="黑体" pitchFamily="49" charset="-122"/>
              </a:rPr>
              <a:t>Sequence number</a:t>
            </a:r>
          </a:p>
          <a:p>
            <a:pPr lvl="1" eaLnBrk="1" hangingPunct="1">
              <a:defRPr/>
            </a:pPr>
            <a:endParaRPr lang="en-US" altLang="zh-CN" dirty="0">
              <a:ea typeface="黑体" pitchFamily="49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dirty="0"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3-1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38" r="5855"/>
          <a:stretch>
            <a:fillRect/>
          </a:stretch>
        </p:blipFill>
        <p:spPr bwMode="auto">
          <a:xfrm>
            <a:off x="147638" y="539750"/>
            <a:ext cx="9424987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4" descr="3-17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82"/>
          <a:stretch>
            <a:fillRect/>
          </a:stretch>
        </p:blipFill>
        <p:spPr bwMode="auto">
          <a:xfrm>
            <a:off x="0" y="511175"/>
            <a:ext cx="9650413" cy="559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3" descr="3-17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20" b="-389"/>
          <a:stretch>
            <a:fillRect/>
          </a:stretch>
        </p:blipFill>
        <p:spPr bwMode="auto">
          <a:xfrm>
            <a:off x="141288" y="217488"/>
            <a:ext cx="8782050" cy="664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282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119063" y="1101725"/>
          <a:ext cx="8534400" cy="448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17" name="Visio" r:id="rId3" imgW="3870579" imgH="2033778" progId="Visio.Drawing.11">
                  <p:embed/>
                </p:oleObj>
              </mc:Choice>
              <mc:Fallback>
                <p:oleObj name="Visio" r:id="rId3" imgW="3870579" imgH="2033778" progId="Visio.Drawing.11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3" y="1101725"/>
                        <a:ext cx="8534400" cy="448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Protocol 5:Go-Back-N Protocol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409575" y="990600"/>
            <a:ext cx="393382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Verdana" pitchFamily="34" charset="0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7526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2098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400">
                <a:ea typeface="黑体" pitchFamily="49" charset="-122"/>
              </a:rPr>
              <a:t>发送窗口最大值</a:t>
            </a:r>
            <a:r>
              <a:rPr lang="en-US" altLang="zh-CN" sz="2400">
                <a:ea typeface="黑体" pitchFamily="49" charset="-122"/>
              </a:rPr>
              <a:t>7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Protocol5</a:t>
            </a:r>
            <a:r>
              <a:rPr lang="zh-CN" altLang="en-US">
                <a:ea typeface="黑体" pitchFamily="49" charset="-122"/>
              </a:rPr>
              <a:t>改进和效率</a:t>
            </a:r>
            <a:r>
              <a:rPr lang="en-US" altLang="zh-CN">
                <a:ea typeface="黑体" pitchFamily="49" charset="-122"/>
              </a:rPr>
              <a:t> </a:t>
            </a:r>
            <a:endParaRPr kumimoji="1" lang="en-US" altLang="zh-CN" b="1" baseline="-2500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25500"/>
            <a:ext cx="8824913" cy="5329238"/>
          </a:xfrm>
        </p:spPr>
        <p:txBody>
          <a:bodyPr/>
          <a:lstStyle/>
          <a:p>
            <a:pPr eaLnBrk="1" hangingPunct="1"/>
            <a:r>
              <a:rPr lang="zh-CN" altLang="en-US">
                <a:latin typeface="黑体" pitchFamily="49" charset="-122"/>
                <a:ea typeface="黑体" pitchFamily="49" charset="-122"/>
              </a:rPr>
              <a:t>设置</a:t>
            </a:r>
            <a:r>
              <a:rPr lang="en-US" altLang="zh-CN">
                <a:ea typeface="黑体" pitchFamily="49" charset="-122"/>
              </a:rPr>
              <a:t>ACK</a:t>
            </a:r>
            <a:r>
              <a:rPr lang="zh-CN" altLang="en-US">
                <a:ea typeface="黑体" pitchFamily="49" charset="-122"/>
              </a:rPr>
              <a:t>定时器</a:t>
            </a:r>
            <a:endParaRPr lang="en-US" altLang="zh-CN">
              <a:ea typeface="黑体" pitchFamily="49" charset="-122"/>
            </a:endParaRPr>
          </a:p>
          <a:p>
            <a:pPr lvl="1" eaLnBrk="1" hangingPunct="1"/>
            <a:r>
              <a:rPr lang="zh-CN" altLang="en-US">
                <a:ea typeface="黑体" pitchFamily="49" charset="-122"/>
              </a:rPr>
              <a:t>发送数据并非一个源源不断的分组流，无法及时搭载</a:t>
            </a:r>
            <a:r>
              <a:rPr lang="en-US" altLang="zh-CN">
                <a:ea typeface="黑体" pitchFamily="49" charset="-122"/>
              </a:rPr>
              <a:t>ACK </a:t>
            </a:r>
            <a:r>
              <a:rPr lang="zh-CN" altLang="en-US">
                <a:ea typeface="黑体" pitchFamily="49" charset="-122"/>
              </a:rPr>
              <a:t>时，发送</a:t>
            </a:r>
            <a:r>
              <a:rPr lang="en-US" altLang="zh-CN">
                <a:ea typeface="黑体" pitchFamily="49" charset="-122"/>
              </a:rPr>
              <a:t>ACK</a:t>
            </a:r>
            <a:r>
              <a:rPr lang="zh-CN" altLang="en-US">
                <a:ea typeface="黑体" pitchFamily="49" charset="-122"/>
              </a:rPr>
              <a:t>帧</a:t>
            </a:r>
          </a:p>
          <a:p>
            <a:pPr lvl="1" eaLnBrk="1" hangingPunct="1"/>
            <a:r>
              <a:rPr lang="zh-CN" altLang="en-US">
                <a:ea typeface="黑体" pitchFamily="49" charset="-122"/>
              </a:rPr>
              <a:t>用于回送</a:t>
            </a:r>
            <a:r>
              <a:rPr lang="en-US" altLang="zh-CN">
                <a:ea typeface="黑体" pitchFamily="49" charset="-122"/>
              </a:rPr>
              <a:t>ACK</a:t>
            </a:r>
            <a:r>
              <a:rPr lang="zh-CN" altLang="en-US">
                <a:ea typeface="黑体" pitchFamily="49" charset="-122"/>
              </a:rPr>
              <a:t>的定时器</a:t>
            </a:r>
            <a:r>
              <a:rPr lang="en-US" altLang="zh-CN">
                <a:ea typeface="黑体" pitchFamily="49" charset="-122"/>
              </a:rPr>
              <a:t>start_ack_timer</a:t>
            </a:r>
            <a:r>
              <a:rPr lang="zh-CN" altLang="en-US">
                <a:ea typeface="黑体" pitchFamily="49" charset="-122"/>
              </a:rPr>
              <a:t>与</a:t>
            </a:r>
            <a:r>
              <a:rPr lang="en-US" altLang="zh-CN">
                <a:ea typeface="黑体" pitchFamily="49" charset="-122"/>
              </a:rPr>
              <a:t>stop_ack_timer</a:t>
            </a:r>
          </a:p>
          <a:p>
            <a:pPr lvl="1" eaLnBrk="1" hangingPunct="1"/>
            <a:r>
              <a:rPr lang="zh-CN" altLang="en-US">
                <a:ea typeface="黑体" pitchFamily="49" charset="-122"/>
              </a:rPr>
              <a:t>与数据重传所用定时器</a:t>
            </a:r>
            <a:r>
              <a:rPr lang="en-US" altLang="zh-CN">
                <a:ea typeface="黑体" pitchFamily="49" charset="-122"/>
              </a:rPr>
              <a:t>start_timer</a:t>
            </a:r>
            <a:r>
              <a:rPr lang="zh-CN" altLang="en-US">
                <a:ea typeface="黑体" pitchFamily="49" charset="-122"/>
              </a:rPr>
              <a:t>与</a:t>
            </a:r>
            <a:r>
              <a:rPr lang="en-US" altLang="zh-CN">
                <a:ea typeface="黑体" pitchFamily="49" charset="-122"/>
              </a:rPr>
              <a:t>stop_timer</a:t>
            </a:r>
            <a:r>
              <a:rPr lang="zh-CN" altLang="en-US">
                <a:ea typeface="黑体" pitchFamily="49" charset="-122"/>
              </a:rPr>
              <a:t>的区别</a:t>
            </a:r>
          </a:p>
          <a:p>
            <a:pPr lvl="1" eaLnBrk="1" hangingPunct="1"/>
            <a:r>
              <a:rPr lang="en-US" altLang="zh-CN">
                <a:ea typeface="黑体" pitchFamily="49" charset="-122"/>
              </a:rPr>
              <a:t>ACK</a:t>
            </a:r>
            <a:r>
              <a:rPr lang="zh-CN" altLang="en-US">
                <a:ea typeface="黑体" pitchFamily="49" charset="-122"/>
              </a:rPr>
              <a:t>定时器时限的设计</a:t>
            </a:r>
          </a:p>
          <a:p>
            <a:pPr eaLnBrk="1" hangingPunct="1"/>
            <a:r>
              <a:rPr lang="zh-CN" altLang="en-US">
                <a:ea typeface="黑体" pitchFamily="49" charset="-122"/>
              </a:rPr>
              <a:t>协议参数与线路利用率</a:t>
            </a:r>
          </a:p>
          <a:p>
            <a:pPr lvl="1" eaLnBrk="1" hangingPunct="1"/>
            <a:r>
              <a:rPr lang="zh-CN" altLang="en-US">
                <a:ea typeface="黑体" pitchFamily="49" charset="-122"/>
              </a:rPr>
              <a:t>超时定时器时限的设计（考虑线路往返时间延迟，</a:t>
            </a:r>
            <a:r>
              <a:rPr lang="en-US" altLang="zh-CN">
                <a:ea typeface="黑体" pitchFamily="49" charset="-122"/>
              </a:rPr>
              <a:t>ACK</a:t>
            </a:r>
            <a:r>
              <a:rPr lang="zh-CN" altLang="en-US">
                <a:ea typeface="黑体" pitchFamily="49" charset="-122"/>
              </a:rPr>
              <a:t>定时器时限，对方物理层发送排队时延）</a:t>
            </a:r>
          </a:p>
          <a:p>
            <a:pPr lvl="1" eaLnBrk="1" hangingPunct="1"/>
            <a:r>
              <a:rPr lang="zh-CN" altLang="en-US">
                <a:ea typeface="黑体" pitchFamily="49" charset="-122"/>
              </a:rPr>
              <a:t>滑动窗口即</a:t>
            </a:r>
            <a:r>
              <a:rPr lang="en-US" altLang="zh-CN">
                <a:ea typeface="黑体" pitchFamily="49" charset="-122"/>
              </a:rPr>
              <a:t>MAX_SEQ</a:t>
            </a:r>
            <a:r>
              <a:rPr lang="zh-CN" altLang="en-US">
                <a:ea typeface="黑体" pitchFamily="49" charset="-122"/>
              </a:rPr>
              <a:t>大小</a:t>
            </a:r>
          </a:p>
          <a:p>
            <a:pPr eaLnBrk="1" hangingPunct="1"/>
            <a:endParaRPr lang="en-US" altLang="zh-CN">
              <a:ea typeface="黑体" pitchFamily="49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Timer Queue in Software</a:t>
            </a:r>
            <a:endParaRPr kumimoji="1" lang="en-US" altLang="zh-CN" b="1" baseline="-2500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>
                <a:ea typeface="黑体" pitchFamily="49" charset="-122"/>
              </a:rPr>
              <a:t>Simulation of multiple timers in software.</a:t>
            </a:r>
          </a:p>
        </p:txBody>
      </p:sp>
      <p:pic>
        <p:nvPicPr>
          <p:cNvPr id="99332" name="Picture 4" descr="3-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747838"/>
            <a:ext cx="8504237" cy="307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87325" y="2425700"/>
            <a:ext cx="8956675" cy="25368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Using Selective Repeat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ea typeface="宋体" pitchFamily="2" charset="-122"/>
              </a:rPr>
              <a:t>S</a:t>
            </a:r>
            <a:r>
              <a:rPr lang="en-US" altLang="zh-CN">
                <a:ea typeface="宋体" pitchFamily="2" charset="-122"/>
              </a:rPr>
              <a:t>elective </a:t>
            </a:r>
            <a:r>
              <a:rPr lang="en-US" altLang="zh-CN" b="1">
                <a:ea typeface="宋体" pitchFamily="2" charset="-122"/>
              </a:rPr>
              <a:t>R</a:t>
            </a:r>
            <a:r>
              <a:rPr lang="en-US" altLang="zh-CN">
                <a:ea typeface="宋体" pitchFamily="2" charset="-122"/>
              </a:rPr>
              <a:t>epeat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0713" y="1012825"/>
            <a:ext cx="8523287" cy="50673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Also called Selective Reject</a:t>
            </a:r>
            <a:r>
              <a:rPr lang="zh-CN" altLang="en-US">
                <a:ea typeface="宋体" pitchFamily="2" charset="-122"/>
              </a:rPr>
              <a:t>（</a:t>
            </a:r>
            <a:r>
              <a:rPr lang="en-US" altLang="zh-CN">
                <a:ea typeface="宋体" pitchFamily="2" charset="-122"/>
              </a:rPr>
              <a:t>SR</a:t>
            </a:r>
            <a:r>
              <a:rPr lang="zh-CN" altLang="en-US">
                <a:ea typeface="宋体" pitchFamily="2" charset="-122"/>
              </a:rPr>
              <a:t>）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Only Rejected frames are retransmitted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Subsequent frames are </a:t>
            </a:r>
            <a:r>
              <a:rPr lang="en-US" altLang="zh-CN" b="1">
                <a:ea typeface="宋体" pitchFamily="2" charset="-122"/>
              </a:rPr>
              <a:t>accepted</a:t>
            </a:r>
            <a:r>
              <a:rPr lang="en-US" altLang="zh-CN">
                <a:ea typeface="宋体" pitchFamily="2" charset="-122"/>
              </a:rPr>
              <a:t> by the receiver and </a:t>
            </a:r>
            <a:r>
              <a:rPr lang="en-US" altLang="zh-CN" b="1">
                <a:ea typeface="宋体" pitchFamily="2" charset="-122"/>
              </a:rPr>
              <a:t>buffered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Minimizes retransmission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Receiver must maintain large enough buffer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More complex</a:t>
            </a:r>
          </a:p>
          <a:p>
            <a:pPr eaLnBrk="1" hangingPunct="1"/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黑体" pitchFamily="49" charset="-122"/>
              </a:rPr>
              <a:t>Window Size of Selective Repeat</a:t>
            </a:r>
            <a:r>
              <a:rPr lang="en-US" altLang="zh-CN" sz="2400">
                <a:latin typeface="Verdana" pitchFamily="34" charset="0"/>
                <a:ea typeface="黑体" pitchFamily="49" charset="-122"/>
              </a:rPr>
              <a:t> 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1650" y="3187700"/>
            <a:ext cx="8642350" cy="24796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2400">
                <a:solidFill>
                  <a:schemeClr val="accent2"/>
                </a:solidFill>
                <a:ea typeface="黑体" pitchFamily="49" charset="-122"/>
              </a:rPr>
              <a:t>(</a:t>
            </a:r>
            <a:r>
              <a:rPr lang="en-US" altLang="zh-CN" sz="2400">
                <a:solidFill>
                  <a:schemeClr val="accent2"/>
                </a:solidFill>
                <a:ea typeface="黑体" pitchFamily="49" charset="-122"/>
              </a:rPr>
              <a:t>a)</a:t>
            </a:r>
            <a:r>
              <a:rPr lang="en-US" altLang="zh-CN" sz="2400">
                <a:ea typeface="黑体" pitchFamily="49" charset="-122"/>
              </a:rPr>
              <a:t> Initial situation with a window size seven.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>
                <a:solidFill>
                  <a:schemeClr val="accent2"/>
                </a:solidFill>
                <a:ea typeface="黑体" pitchFamily="49" charset="-122"/>
              </a:rPr>
              <a:t>(b)</a:t>
            </a:r>
            <a:r>
              <a:rPr lang="en-US" altLang="zh-CN" sz="2400">
                <a:ea typeface="黑体" pitchFamily="49" charset="-122"/>
              </a:rPr>
              <a:t> After seven frames sent and received, but not acknowledged.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>
                <a:solidFill>
                  <a:schemeClr val="accent2"/>
                </a:solidFill>
                <a:ea typeface="黑体" pitchFamily="49" charset="-122"/>
              </a:rPr>
              <a:t>(c)</a:t>
            </a:r>
            <a:r>
              <a:rPr lang="en-US" altLang="zh-CN" sz="2400">
                <a:ea typeface="黑体" pitchFamily="49" charset="-122"/>
              </a:rPr>
              <a:t> Initial situation with a window size of four.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>
                <a:solidFill>
                  <a:schemeClr val="accent2"/>
                </a:solidFill>
                <a:ea typeface="黑体" pitchFamily="49" charset="-122"/>
              </a:rPr>
              <a:t>(d)</a:t>
            </a:r>
            <a:r>
              <a:rPr lang="en-US" altLang="zh-CN" sz="2400">
                <a:ea typeface="黑体" pitchFamily="49" charset="-122"/>
              </a:rPr>
              <a:t> After four frames sent and received, but not acknowledged</a:t>
            </a:r>
          </a:p>
        </p:txBody>
      </p:sp>
      <p:pic>
        <p:nvPicPr>
          <p:cNvPr id="102404" name="Picture 4" descr="3-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947738"/>
            <a:ext cx="7899400" cy="209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Sequence Number, Buffers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0713" y="1012825"/>
            <a:ext cx="8523287" cy="5845175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The maximum window size should be at most half the range of the sequence numbers</a:t>
            </a:r>
          </a:p>
          <a:p>
            <a:pPr eaLnBrk="1" hangingPunct="1"/>
            <a:r>
              <a:rPr lang="en-US" altLang="zh-CN">
                <a:ea typeface="宋体" pitchFamily="2" charset="-122"/>
              </a:rPr>
              <a:t>How many buffers must the receiver have?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The number of buffers needed is equal to the window size, not to the range of sequence numbers</a:t>
            </a:r>
          </a:p>
          <a:p>
            <a:pPr eaLnBrk="1" hangingPunct="1"/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enbaum">
      <a:majorFont>
        <a:latin typeface="Times New Roman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609600" marR="0" indent="-609600" algn="l" defTabSz="914400" rtl="0" eaLnBrk="1" fontAlgn="b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6600"/>
          </a:buClr>
          <a:buSzPct val="110000"/>
          <a:buFont typeface="Wingdings" pitchFamily="2" charset="2"/>
          <a:buNone/>
          <a:tabLst/>
          <a:defRPr kumimoji="0" lang="en-US" altLang="zh-CN" sz="7200" b="0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Verdana" pitchFamily="34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609600" marR="0" indent="-609600" algn="l" defTabSz="914400" rtl="0" eaLnBrk="1" fontAlgn="b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6600"/>
          </a:buClr>
          <a:buSzPct val="110000"/>
          <a:buFont typeface="Wingdings" pitchFamily="2" charset="2"/>
          <a:buNone/>
          <a:tabLst/>
          <a:defRPr kumimoji="0" lang="en-US" altLang="zh-CN" sz="7200" b="0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Verdana" pitchFamily="34" charset="0"/>
            <a:ea typeface="黑体" pitchFamily="49" charset="-122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Tannenbaum</Template>
  <TotalTime>65651</TotalTime>
  <Words>5302</Words>
  <Application>Microsoft Office PowerPoint</Application>
  <PresentationFormat>全屏显示(4:3)</PresentationFormat>
  <Paragraphs>806</Paragraphs>
  <Slides>148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148</vt:i4>
      </vt:variant>
    </vt:vector>
  </HeadingPairs>
  <TitlesOfParts>
    <vt:vector size="159" baseType="lpstr">
      <vt:lpstr>黑体</vt:lpstr>
      <vt:lpstr>宋体</vt:lpstr>
      <vt:lpstr>Arial</vt:lpstr>
      <vt:lpstr>Times New Roman</vt:lpstr>
      <vt:lpstr>Trebuchet MS</vt:lpstr>
      <vt:lpstr>Verdana</vt:lpstr>
      <vt:lpstr>Wingdings</vt:lpstr>
      <vt:lpstr>Wingdings 2</vt:lpstr>
      <vt:lpstr>Tannenbaum</vt:lpstr>
      <vt:lpstr>Visio</vt:lpstr>
      <vt:lpstr>VISIO</vt:lpstr>
      <vt:lpstr>PowerPoint 演示文稿</vt:lpstr>
      <vt:lpstr>Highlights</vt:lpstr>
      <vt:lpstr>PowerPoint 演示文稿</vt:lpstr>
      <vt:lpstr>Data Link Layer Design Issues</vt:lpstr>
      <vt:lpstr>PowerPoint 演示文稿</vt:lpstr>
      <vt:lpstr>Functions of the Data Link Layer</vt:lpstr>
      <vt:lpstr>Functions of the Data Link Layer (2)</vt:lpstr>
      <vt:lpstr>Services Provided to Network Layer</vt:lpstr>
      <vt:lpstr>Services Provided to Network Layer(2)</vt:lpstr>
      <vt:lpstr>PowerPoint 演示文稿</vt:lpstr>
      <vt:lpstr>Framing</vt:lpstr>
      <vt:lpstr>Character Count</vt:lpstr>
      <vt:lpstr>Byte Stuffing </vt:lpstr>
      <vt:lpstr>Bit Stuffing </vt:lpstr>
      <vt:lpstr>Example with Possible Errors (Bit Stuffing) </vt:lpstr>
      <vt:lpstr>比特填充</vt:lpstr>
      <vt:lpstr>Physical Layer Coding Violations</vt:lpstr>
      <vt:lpstr>PowerPoint 演示文稿</vt:lpstr>
      <vt:lpstr>Error Control</vt:lpstr>
      <vt:lpstr>Flow Control</vt:lpstr>
      <vt:lpstr> Flow Control</vt:lpstr>
      <vt:lpstr>PowerPoint 演示文稿</vt:lpstr>
      <vt:lpstr>Error Control</vt:lpstr>
      <vt:lpstr>Single-bit Error &amp; Burst Error </vt:lpstr>
      <vt:lpstr>PowerPoint 演示文稿</vt:lpstr>
      <vt:lpstr>Hamming Distance</vt:lpstr>
      <vt:lpstr>Example of an Error-Correcting Code</vt:lpstr>
      <vt:lpstr>Hamming code</vt:lpstr>
      <vt:lpstr>Hamming code</vt:lpstr>
      <vt:lpstr>Error Crrection</vt:lpstr>
      <vt:lpstr>Hamming code: Correct burst errors</vt:lpstr>
      <vt:lpstr>Other error-correcting codes</vt:lpstr>
      <vt:lpstr>PowerPoint 演示文稿</vt:lpstr>
      <vt:lpstr>Detection code</vt:lpstr>
      <vt:lpstr>Error Correcting &amp; Detecting</vt:lpstr>
      <vt:lpstr>Error Detecting Codes </vt:lpstr>
      <vt:lpstr>Odd &amp; Even Parity </vt:lpstr>
      <vt:lpstr>Odd &amp; Even Parity</vt:lpstr>
      <vt:lpstr> Checksums </vt:lpstr>
      <vt:lpstr> Polynomial Code </vt:lpstr>
      <vt:lpstr>PowerPoint 演示文稿</vt:lpstr>
      <vt:lpstr>CRC code</vt:lpstr>
      <vt:lpstr>The Power of CRC (1)</vt:lpstr>
      <vt:lpstr>The Power of CRC (2) </vt:lpstr>
      <vt:lpstr>Generator Polynomial </vt:lpstr>
      <vt:lpstr>The Calculation of CRC</vt:lpstr>
      <vt:lpstr>PowerPoint 演示文稿</vt:lpstr>
      <vt:lpstr>Elementary Data Link Protocols</vt:lpstr>
      <vt:lpstr>PowerPoint 演示文稿</vt:lpstr>
      <vt:lpstr>Elementary Data Link Protocols</vt:lpstr>
      <vt:lpstr>Protocol Definitions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Stop-And-Wait</vt:lpstr>
      <vt:lpstr>Problems</vt:lpstr>
      <vt:lpstr>Sequence Number</vt:lpstr>
      <vt:lpstr>Sender</vt:lpstr>
      <vt:lpstr>Sender</vt:lpstr>
      <vt:lpstr>Sender</vt:lpstr>
      <vt:lpstr>Sender</vt:lpstr>
      <vt:lpstr>Sender</vt:lpstr>
      <vt:lpstr>Sender</vt:lpstr>
      <vt:lpstr>PowerPoint 演示文稿</vt:lpstr>
      <vt:lpstr>PowerPoint 演示文稿</vt:lpstr>
      <vt:lpstr>PowerPoint 演示文稿</vt:lpstr>
      <vt:lpstr>Receiver</vt:lpstr>
      <vt:lpstr>Timer</vt:lpstr>
      <vt:lpstr>PowerPoint 演示文稿</vt:lpstr>
      <vt:lpstr>Piggybacking</vt:lpstr>
      <vt:lpstr>Sending window &amp; Receiving window </vt:lpstr>
      <vt:lpstr>Sliding Window Protocols</vt:lpstr>
      <vt:lpstr>PowerPoint 演示文稿</vt:lpstr>
      <vt:lpstr>Sliding Window of Size 1</vt:lpstr>
      <vt:lpstr>One-Bit Sliding Window Protocol (1)</vt:lpstr>
      <vt:lpstr>One-Bit Sliding Window Protocol (2)</vt:lpstr>
      <vt:lpstr>Two Scenarios for Protocol 4</vt:lpstr>
      <vt:lpstr>Problem</vt:lpstr>
      <vt:lpstr>Line Utilization </vt:lpstr>
      <vt:lpstr>PowerPoint 演示文稿</vt:lpstr>
      <vt:lpstr>Pipelining &amp; Error Recovery</vt:lpstr>
      <vt:lpstr>Go Back N（GBN）</vt:lpstr>
      <vt:lpstr>Damaged Frame</vt:lpstr>
      <vt:lpstr>About ACK</vt:lpstr>
      <vt:lpstr>Maximum of Sending Window Size </vt:lpstr>
      <vt:lpstr>PowerPoint 演示文稿</vt:lpstr>
      <vt:lpstr>PowerPoint 演示文稿</vt:lpstr>
      <vt:lpstr>PowerPoint 演示文稿</vt:lpstr>
      <vt:lpstr>PowerPoint 演示文稿</vt:lpstr>
      <vt:lpstr>Protocol 5:Go-Back-N Protocol</vt:lpstr>
      <vt:lpstr>Protocol5改进和效率 </vt:lpstr>
      <vt:lpstr>Timer Queue in Software</vt:lpstr>
      <vt:lpstr>PowerPoint 演示文稿</vt:lpstr>
      <vt:lpstr>Selective Repeat</vt:lpstr>
      <vt:lpstr>Window Size of Selective Repeat </vt:lpstr>
      <vt:lpstr>Sequence Number, Buffers</vt:lpstr>
      <vt:lpstr>Send Window &amp; Receive Windows</vt:lpstr>
      <vt:lpstr>ACK Timer</vt:lpstr>
      <vt:lpstr>NAK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Performance(1)</vt:lpstr>
      <vt:lpstr>Performance(2)</vt:lpstr>
      <vt:lpstr>Performance(3)</vt:lpstr>
      <vt:lpstr>Performance(4)</vt:lpstr>
      <vt:lpstr>Performance(5)</vt:lpstr>
      <vt:lpstr>Performance(6)</vt:lpstr>
      <vt:lpstr>Performance(7)</vt:lpstr>
      <vt:lpstr>Example</vt:lpstr>
      <vt:lpstr>Example2</vt:lpstr>
      <vt:lpstr>PowerPoint 演示文稿</vt:lpstr>
      <vt:lpstr>Example Data Link Protocols</vt:lpstr>
      <vt:lpstr>PowerPoint 演示文稿</vt:lpstr>
      <vt:lpstr>History</vt:lpstr>
      <vt:lpstr>HDLC Frame format </vt:lpstr>
      <vt:lpstr>HDLC Frames</vt:lpstr>
      <vt:lpstr>I-frame</vt:lpstr>
      <vt:lpstr>S-frame Control Field</vt:lpstr>
      <vt:lpstr>U-frame</vt:lpstr>
      <vt:lpstr>P/F Bit</vt:lpstr>
      <vt:lpstr>ACK Frame: RR &amp; RNR</vt:lpstr>
      <vt:lpstr>NAK Frame: REJ &amp; SREJ</vt:lpstr>
      <vt:lpstr>HDLC Station Types</vt:lpstr>
      <vt:lpstr>HDLC Link Configurations</vt:lpstr>
      <vt:lpstr>HDLC Operation</vt:lpstr>
      <vt:lpstr>Example of HDLC Operation</vt:lpstr>
      <vt:lpstr>Example of HDLC Operation</vt:lpstr>
      <vt:lpstr>PowerPoint 演示文稿</vt:lpstr>
      <vt:lpstr>SLIP – Serial Line Internet Protocol</vt:lpstr>
      <vt:lpstr>PowerPoint 演示文稿</vt:lpstr>
      <vt:lpstr>The Data Link Layer in the Internet</vt:lpstr>
      <vt:lpstr>PPP Protocol Sub-layers</vt:lpstr>
      <vt:lpstr>Multiple protocols </vt:lpstr>
      <vt:lpstr>PPP - Point to Point Protocol</vt:lpstr>
      <vt:lpstr>PPP Frame Format </vt:lpstr>
      <vt:lpstr>PPP Phase Diagram </vt:lpstr>
      <vt:lpstr>LCP Frame Types</vt:lpstr>
      <vt:lpstr>LCP Negotiates Protocol Options(1)</vt:lpstr>
      <vt:lpstr>LCP Negotiates Protocol Options(2)</vt:lpstr>
      <vt:lpstr>CHAP Example</vt:lpstr>
      <vt:lpstr>Packet over SONET</vt:lpstr>
      <vt:lpstr>ADSL Protocol stacks</vt:lpstr>
    </vt:vector>
  </TitlesOfParts>
  <Company>BUPT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CH3: Data Link Layer</dc:title>
  <dc:creator>Administrator</dc:creator>
  <cp:lastModifiedBy>高占春</cp:lastModifiedBy>
  <cp:revision>590</cp:revision>
  <dcterms:created xsi:type="dcterms:W3CDTF">2002-07-09T13:17:57Z</dcterms:created>
  <dcterms:modified xsi:type="dcterms:W3CDTF">2022-03-15T03:34:48Z</dcterms:modified>
</cp:coreProperties>
</file>